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77" r:id="rId6"/>
    <p:sldId id="260" r:id="rId7"/>
    <p:sldId id="263" r:id="rId8"/>
    <p:sldId id="270" r:id="rId9"/>
    <p:sldId id="279" r:id="rId10"/>
    <p:sldId id="294" r:id="rId11"/>
    <p:sldId id="295" r:id="rId12"/>
    <p:sldId id="296" r:id="rId13"/>
    <p:sldId id="280" r:id="rId14"/>
    <p:sldId id="274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71" r:id="rId23"/>
    <p:sldId id="288" r:id="rId24"/>
    <p:sldId id="289" r:id="rId25"/>
    <p:sldId id="290" r:id="rId26"/>
    <p:sldId id="291" r:id="rId27"/>
    <p:sldId id="275" r:id="rId28"/>
    <p:sldId id="292" r:id="rId29"/>
    <p:sldId id="293" r:id="rId30"/>
    <p:sldId id="264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FFF"/>
    <a:srgbClr val="FFF2CD"/>
    <a:srgbClr val="EAEAEA"/>
    <a:srgbClr val="E0E0E0"/>
    <a:srgbClr val="FEFEFE"/>
    <a:srgbClr val="F3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44"/>
    <p:restoredTop sz="94689"/>
  </p:normalViewPr>
  <p:slideViewPr>
    <p:cSldViewPr>
      <p:cViewPr varScale="1">
        <p:scale>
          <a:sx n="57" d="100"/>
          <a:sy n="57" d="100"/>
        </p:scale>
        <p:origin x="52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5F307-C597-8146-9695-F5D3E227CFEF}" type="datetimeFigureOut">
              <a:rPr kumimoji="1" lang="ko-Kore-KR" altLang="en-US" smtClean="0"/>
              <a:t>05/29/2022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A72C59-61D0-E14F-A704-087AE930D1E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922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72C59-61D0-E14F-A704-087AE930D1E6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734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72C59-61D0-E14F-A704-087AE930D1E6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1481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72C59-61D0-E14F-A704-087AE930D1E6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60061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72C59-61D0-E14F-A704-087AE930D1E6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5734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72C59-61D0-E14F-A704-087AE930D1E6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25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72C59-61D0-E14F-A704-087AE930D1E6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9413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72C59-61D0-E14F-A704-087AE930D1E6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8545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72C59-61D0-E14F-A704-087AE930D1E6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280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72C59-61D0-E14F-A704-087AE930D1E6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2747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A72C59-61D0-E14F-A704-087AE930D1E6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4214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e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3106400" y="8133409"/>
            <a:ext cx="679677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 latinLnBrk="1">
              <a:defRPr/>
            </a:pPr>
            <a:r>
              <a:rPr lang="en-US" altLang="ko-KR" sz="2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3</a:t>
            </a:r>
            <a:r>
              <a:rPr lang="ko-KR" altLang="en-US" sz="2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조 </a:t>
            </a:r>
            <a:endParaRPr lang="en-US" altLang="ko-KR" sz="2400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0" algn="ctr" latinLnBrk="1">
              <a:defRPr/>
            </a:pPr>
            <a:r>
              <a:rPr lang="en-US" altLang="ko-KR" sz="2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20172053 </a:t>
            </a:r>
            <a:r>
              <a:rPr lang="ko-KR" altLang="en-US" sz="2400" b="1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김문진</a:t>
            </a:r>
            <a:endParaRPr lang="en-US" altLang="ko-KR" sz="2400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0" algn="ctr" latinLnBrk="1">
              <a:defRPr/>
            </a:pPr>
            <a:r>
              <a:rPr lang="en-US" altLang="ko-KR" sz="2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20172119 </a:t>
            </a:r>
            <a:r>
              <a:rPr lang="ko-KR" altLang="en-US" sz="2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정지만</a:t>
            </a:r>
            <a:endParaRPr lang="en-US" altLang="ko-KR" sz="2400" b="1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lvl="0" algn="ctr" latinLnBrk="1">
              <a:defRPr/>
            </a:pPr>
            <a:r>
              <a:rPr lang="en-US" altLang="ko-KR" sz="2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20190795 </a:t>
            </a:r>
            <a:r>
              <a:rPr lang="ko-KR" altLang="en-US" sz="2400" b="1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이수현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028485-FE92-7C02-C213-7B1ED71CBD81}"/>
              </a:ext>
            </a:extLst>
          </p:cNvPr>
          <p:cNvSpPr txBox="1"/>
          <p:nvPr/>
        </p:nvSpPr>
        <p:spPr>
          <a:xfrm>
            <a:off x="3503245" y="4728001"/>
            <a:ext cx="11279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5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청각</a:t>
            </a:r>
            <a:r>
              <a:rPr kumimoji="1" lang="ko-KR" altLang="en-US" sz="5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장애인을 위한 </a:t>
            </a:r>
            <a:r>
              <a:rPr kumimoji="1" lang="ko-KR" altLang="en-US" sz="50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수어번역기</a:t>
            </a:r>
            <a:endParaRPr kumimoji="1" lang="ko-Kore-KR" altLang="en-US" sz="5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E26F7-696F-1697-2177-D9B01BBE8C72}"/>
              </a:ext>
            </a:extLst>
          </p:cNvPr>
          <p:cNvSpPr txBox="1"/>
          <p:nvPr/>
        </p:nvSpPr>
        <p:spPr>
          <a:xfrm>
            <a:off x="7014616" y="4229100"/>
            <a:ext cx="4256473" cy="307777"/>
          </a:xfrm>
          <a:prstGeom prst="rect">
            <a:avLst/>
          </a:prstGeom>
          <a:solidFill>
            <a:srgbClr val="3F5FFF"/>
          </a:solidFill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0FA3C1-6254-E474-3845-DBFDFA204394}"/>
              </a:ext>
            </a:extLst>
          </p:cNvPr>
          <p:cNvSpPr txBox="1"/>
          <p:nvPr/>
        </p:nvSpPr>
        <p:spPr>
          <a:xfrm>
            <a:off x="4007769" y="2276873"/>
            <a:ext cx="425647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50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 라이브러리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환경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9D564579-4FED-660C-2AB9-DF522526556E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사용 라이브러리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E3384069-AB3D-64D5-5F2D-63B0980B282B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데이터 수집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1934DAA3-2C71-9D24-C479-79B81A5C7D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4" b="14268"/>
          <a:stretch/>
        </p:blipFill>
        <p:spPr>
          <a:xfrm>
            <a:off x="5702884" y="2422996"/>
            <a:ext cx="2959100" cy="1173078"/>
          </a:xfrm>
          <a:prstGeom prst="rect">
            <a:avLst/>
          </a:prstGeom>
        </p:spPr>
      </p:pic>
      <p:pic>
        <p:nvPicPr>
          <p:cNvPr id="31" name="Picture 3">
            <a:extLst>
              <a:ext uri="{FF2B5EF4-FFF2-40B4-BE49-F238E27FC236}">
                <a16:creationId xmlns:a16="http://schemas.microsoft.com/office/drawing/2014/main" id="{2E6F186B-CD7C-53B9-D3DB-23443723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6" b="6346"/>
          <a:stretch/>
        </p:blipFill>
        <p:spPr bwMode="auto">
          <a:xfrm>
            <a:off x="7658895" y="4295109"/>
            <a:ext cx="7020084" cy="4407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1197EE5-7E4F-D832-3563-C0A08B87C119}"/>
              </a:ext>
            </a:extLst>
          </p:cNvPr>
          <p:cNvSpPr txBox="1"/>
          <p:nvPr/>
        </p:nvSpPr>
        <p:spPr>
          <a:xfrm>
            <a:off x="9442059" y="2811244"/>
            <a:ext cx="6716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구글 인체 대상 비전 인식 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AI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모델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68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 라이브러리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환경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9D564579-4FED-660C-2AB9-DF522526556E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사용 라이브러리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E3384069-AB3D-64D5-5F2D-63B0980B282B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데이터 수집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2E6F186B-CD7C-53B9-D3DB-23443723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r="14333"/>
          <a:stretch/>
        </p:blipFill>
        <p:spPr bwMode="auto">
          <a:xfrm>
            <a:off x="7658895" y="4295109"/>
            <a:ext cx="7020084" cy="4407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1197EE5-7E4F-D832-3563-C0A08B87C119}"/>
              </a:ext>
            </a:extLst>
          </p:cNvPr>
          <p:cNvSpPr txBox="1"/>
          <p:nvPr/>
        </p:nvSpPr>
        <p:spPr>
          <a:xfrm>
            <a:off x="8430933" y="2919859"/>
            <a:ext cx="67166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딥러닝과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기계학습 분야를 일반인들도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사용하기 쉽도록 제공하는 기계학습 라이브러리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591FF81B-EC18-548E-3E51-81097FBB1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71" y="2380463"/>
            <a:ext cx="1674694" cy="142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159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 라이브러리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환경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9D564579-4FED-660C-2AB9-DF522526556E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사용 라이브러리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E3384069-AB3D-64D5-5F2D-63B0980B282B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데이터 수집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2E6F186B-CD7C-53B9-D3DB-23443723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" r="5131"/>
          <a:stretch/>
        </p:blipFill>
        <p:spPr bwMode="auto">
          <a:xfrm>
            <a:off x="7658895" y="4295109"/>
            <a:ext cx="7020084" cy="44074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1197EE5-7E4F-D832-3563-C0A08B87C119}"/>
              </a:ext>
            </a:extLst>
          </p:cNvPr>
          <p:cNvSpPr txBox="1"/>
          <p:nvPr/>
        </p:nvSpPr>
        <p:spPr>
          <a:xfrm>
            <a:off x="8430933" y="2919859"/>
            <a:ext cx="6716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레이아웃에 파이썬 코드를 연결하여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GUI 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프로그램을 만들 수 있게 해주는 프레임워크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B994EBD0-E4FB-DA8A-03F8-5A54DC526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774" y="2487864"/>
            <a:ext cx="1301432" cy="135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9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데이터 수집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환경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Object 32">
            <a:extLst>
              <a:ext uri="{FF2B5EF4-FFF2-40B4-BE49-F238E27FC236}">
                <a16:creationId xmlns:a16="http://schemas.microsoft.com/office/drawing/2014/main" id="{20CB2F1D-3ABB-995A-3B15-F917A5B064E7}"/>
              </a:ext>
            </a:extLst>
          </p:cNvPr>
          <p:cNvSpPr txBox="1"/>
          <p:nvPr/>
        </p:nvSpPr>
        <p:spPr>
          <a:xfrm>
            <a:off x="589215" y="3122991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01.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사용 라이브러리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4" name="Object 35">
            <a:extLst>
              <a:ext uri="{FF2B5EF4-FFF2-40B4-BE49-F238E27FC236}">
                <a16:creationId xmlns:a16="http://schemas.microsoft.com/office/drawing/2014/main" id="{9AE6E5CA-0E3A-B6C4-6D01-997D0E9609A0}"/>
              </a:ext>
            </a:extLst>
          </p:cNvPr>
          <p:cNvSpPr txBox="1"/>
          <p:nvPr/>
        </p:nvSpPr>
        <p:spPr>
          <a:xfrm>
            <a:off x="589215" y="3963877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02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데이터 수집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6" name="Picture 4" descr="대표도면-1">
            <a:extLst>
              <a:ext uri="{FF2B5EF4-FFF2-40B4-BE49-F238E27FC236}">
                <a16:creationId xmlns:a16="http://schemas.microsoft.com/office/drawing/2014/main" id="{348CF3CB-5990-88F1-CD78-508C4825F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458" y="3329060"/>
            <a:ext cx="5420148" cy="563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1F6CA0D-3111-32E5-676D-32BA3389075B}"/>
              </a:ext>
            </a:extLst>
          </p:cNvPr>
          <p:cNvSpPr txBox="1"/>
          <p:nvPr/>
        </p:nvSpPr>
        <p:spPr>
          <a:xfrm>
            <a:off x="11270532" y="4482048"/>
            <a:ext cx="67166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536,000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수어영상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클립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(.mp4 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  <a:p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  -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수어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단어 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3000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개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총 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536,000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수어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영상에 대한 형태소 및 비수지 요소 </a:t>
            </a:r>
            <a:r>
              <a:rPr kumimoji="1" lang="ko-KR" altLang="en-US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가공값</a:t>
            </a:r>
            <a:endParaRPr kumimoji="1" lang="en-US" altLang="ko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ore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ore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kumimoji="1" lang="en-US" altLang="ko-Kore-KR" sz="24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30fps 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분할 이미지에 대한 </a:t>
            </a:r>
            <a:r>
              <a:rPr kumimoji="1" lang="en-US" altLang="ko-KR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keypoint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값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kumimoji="1" lang="en-US" altLang="ko-KR" sz="24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json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파일</a:t>
            </a:r>
            <a:r>
              <a:rPr kumimoji="1" lang="en-US" altLang="ko-KR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</a:p>
        </p:txBody>
      </p:sp>
      <p:pic>
        <p:nvPicPr>
          <p:cNvPr id="38" name="Picture 2" descr="AI Hub">
            <a:extLst>
              <a:ext uri="{FF2B5EF4-FFF2-40B4-BE49-F238E27FC236}">
                <a16:creationId xmlns:a16="http://schemas.microsoft.com/office/drawing/2014/main" id="{200DA19F-1E8E-A47D-9CFF-C96F05276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3485" y="3085825"/>
            <a:ext cx="3347970" cy="89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572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5558" y="3360089"/>
            <a:ext cx="5038380" cy="3708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500" kern="0" spc="2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0</a:t>
            </a:r>
            <a:r>
              <a:rPr lang="en-US" altLang="ko-KR" sz="23500" kern="0" spc="2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3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036913" y="4914900"/>
            <a:ext cx="516448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b="1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프로그램 개발</a:t>
            </a:r>
            <a:endParaRPr lang="en-US" sz="3400" b="1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5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201400" y="4530178"/>
            <a:ext cx="3398134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01. 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모델 학습</a:t>
            </a:r>
            <a:endParaRPr lang="en-US" altLang="ko-KR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endParaRPr lang="en-US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02. 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단어 문장화</a:t>
            </a:r>
            <a:endParaRPr lang="en-US" altLang="ko-KR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327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개발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42902F3C-1B23-A83F-3E09-CF0D5540E9B4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112EB37-64B7-9349-82C1-0C6CDAB95053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단어 문장화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69266C28-3A4E-88F1-E472-420143B17A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43" y="3242944"/>
            <a:ext cx="6230219" cy="2424311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B0475FCA-0D74-BA83-8A52-86901ACD01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219" y="6589981"/>
            <a:ext cx="7968959" cy="26806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55907C-9CB2-7B3D-9EDF-D84EFC67E3AB}"/>
              </a:ext>
            </a:extLst>
          </p:cNvPr>
          <p:cNvSpPr txBox="1"/>
          <p:nvPr/>
        </p:nvSpPr>
        <p:spPr>
          <a:xfrm>
            <a:off x="13920141" y="3978045"/>
            <a:ext cx="449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형태소 및 비수지 요소 </a:t>
            </a:r>
            <a:r>
              <a:rPr kumimoji="1" lang="ko-KR" altLang="en-US" sz="28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가공값</a:t>
            </a:r>
            <a:endParaRPr kumimoji="1"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DF3D25-0DE4-A6D0-19A5-DD51BBBAD86B}"/>
              </a:ext>
            </a:extLst>
          </p:cNvPr>
          <p:cNvSpPr txBox="1"/>
          <p:nvPr/>
        </p:nvSpPr>
        <p:spPr>
          <a:xfrm>
            <a:off x="13894741" y="7668715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/>
              <a:t>각 프레임 </a:t>
            </a:r>
            <a:r>
              <a:rPr kumimoji="1" lang="en-US" altLang="ko-KR" sz="2800" dirty="0" err="1"/>
              <a:t>keypoint</a:t>
            </a:r>
            <a:endParaRPr kumimoji="1" lang="ko-Kore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7149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개발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42902F3C-1B23-A83F-3E09-CF0D5540E9B4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112EB37-64B7-9349-82C1-0C6CDAB95053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단어 문장화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9820AEC4-B74A-4F93-E510-874B89F1BD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933" y="3477445"/>
            <a:ext cx="5070217" cy="36631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4" descr="Hands - mediapipe">
            <a:extLst>
              <a:ext uri="{FF2B5EF4-FFF2-40B4-BE49-F238E27FC236}">
                <a16:creationId xmlns:a16="http://schemas.microsoft.com/office/drawing/2014/main" id="{ABBDAF40-65B9-A5DF-4215-620770AD4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457" y="7960806"/>
            <a:ext cx="6191193" cy="16957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F1C60B-ADC0-8E57-6421-BC0979A46EBA}"/>
              </a:ext>
            </a:extLst>
          </p:cNvPr>
          <p:cNvSpPr txBox="1"/>
          <p:nvPr/>
        </p:nvSpPr>
        <p:spPr>
          <a:xfrm>
            <a:off x="12096807" y="4445700"/>
            <a:ext cx="61911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다리를 제외한 총 </a:t>
            </a:r>
            <a:r>
              <a:rPr kumimoji="1" lang="en-US" altLang="ko-KR" sz="2400" dirty="0"/>
              <a:t>65</a:t>
            </a:r>
            <a:r>
              <a:rPr kumimoji="1" lang="ko-KR" altLang="en-US" sz="2400" dirty="0"/>
              <a:t>개의 키포인트 사용</a:t>
            </a:r>
            <a:endParaRPr kumimoji="1"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pose </a:t>
            </a:r>
            <a:r>
              <a:rPr kumimoji="1" lang="ko-KR" altLang="en-US" sz="2400" dirty="0"/>
              <a:t>키포인트 </a:t>
            </a:r>
            <a:r>
              <a:rPr kumimoji="1" lang="en-US" altLang="ko-KR" sz="2400" dirty="0"/>
              <a:t>x, y, z visibility </a:t>
            </a:r>
            <a:r>
              <a:rPr kumimoji="1" lang="ko-KR" altLang="en-US" sz="2400" dirty="0"/>
              <a:t>값 사용</a:t>
            </a:r>
            <a:endParaRPr kumimoji="1" lang="en-US" altLang="ko-KR" sz="2400" dirty="0"/>
          </a:p>
          <a:p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sz="2400" dirty="0"/>
              <a:t>Hand </a:t>
            </a:r>
            <a:r>
              <a:rPr kumimoji="1" lang="ko-KR" altLang="en-US" sz="2400" dirty="0"/>
              <a:t>키포인트 </a:t>
            </a:r>
            <a:r>
              <a:rPr kumimoji="1" lang="en-US" altLang="ko-KR" sz="2400" dirty="0"/>
              <a:t>x,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y,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z</a:t>
            </a:r>
            <a:r>
              <a:rPr kumimoji="1" lang="ko-KR" altLang="en-US" sz="2400" dirty="0"/>
              <a:t> 값 사용</a:t>
            </a:r>
            <a:endParaRPr kumimoji="1" lang="en-US" altLang="ko-KR" sz="2400" dirty="0"/>
          </a:p>
          <a:p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총 </a:t>
            </a:r>
            <a:r>
              <a:rPr kumimoji="1" lang="en-US" altLang="ko-KR" sz="2400" dirty="0"/>
              <a:t>255</a:t>
            </a:r>
            <a:r>
              <a:rPr kumimoji="1" lang="ko-KR" altLang="en-US" sz="2400" dirty="0"/>
              <a:t>개 키포인트 데이터 사용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2299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개발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42902F3C-1B23-A83F-3E09-CF0D5540E9B4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112EB37-64B7-9349-82C1-0C6CDAB95053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단어 문장화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81A534-09F0-06C4-E403-2512A5C551C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91" t="6133" r="5239" b="10890"/>
          <a:stretch/>
        </p:blipFill>
        <p:spPr>
          <a:xfrm>
            <a:off x="12656184" y="3099287"/>
            <a:ext cx="4369005" cy="24985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1026EF-A2E2-5C1A-0953-6AC5B3377B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6" t="7005" r="6746" b="13493"/>
          <a:stretch/>
        </p:blipFill>
        <p:spPr>
          <a:xfrm>
            <a:off x="12656184" y="6869747"/>
            <a:ext cx="4369007" cy="246475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BF7E206-4AB6-B8B8-DD57-4F2D4D5619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46" t="7005" r="6746" b="13493"/>
          <a:stretch/>
        </p:blipFill>
        <p:spPr>
          <a:xfrm>
            <a:off x="6151698" y="6869746"/>
            <a:ext cx="4393668" cy="24647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E8FCD6-8666-633E-7FC3-7E3F7E8084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46" t="7005" r="6746" b="13493"/>
          <a:stretch/>
        </p:blipFill>
        <p:spPr>
          <a:xfrm>
            <a:off x="6151698" y="3099287"/>
            <a:ext cx="4393668" cy="2498569"/>
          </a:xfrm>
          <a:prstGeom prst="rect">
            <a:avLst/>
          </a:prstGeom>
        </p:spPr>
      </p:pic>
      <p:sp>
        <p:nvSpPr>
          <p:cNvPr id="28" name="화살표: 오른쪽 20">
            <a:extLst>
              <a:ext uri="{FF2B5EF4-FFF2-40B4-BE49-F238E27FC236}">
                <a16:creationId xmlns:a16="http://schemas.microsoft.com/office/drawing/2014/main" id="{C10128DB-F57F-4C7E-8A2D-FA64509EFB59}"/>
              </a:ext>
            </a:extLst>
          </p:cNvPr>
          <p:cNvSpPr/>
          <p:nvPr/>
        </p:nvSpPr>
        <p:spPr>
          <a:xfrm>
            <a:off x="11262685" y="4163419"/>
            <a:ext cx="711701" cy="370304"/>
          </a:xfrm>
          <a:prstGeom prst="rightArrow">
            <a:avLst/>
          </a:prstGeom>
          <a:solidFill>
            <a:srgbClr val="3F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2">
            <a:extLst>
              <a:ext uri="{FF2B5EF4-FFF2-40B4-BE49-F238E27FC236}">
                <a16:creationId xmlns:a16="http://schemas.microsoft.com/office/drawing/2014/main" id="{4F33BA37-5CD8-D29C-F4A9-2D0BACA0A563}"/>
              </a:ext>
            </a:extLst>
          </p:cNvPr>
          <p:cNvSpPr/>
          <p:nvPr/>
        </p:nvSpPr>
        <p:spPr>
          <a:xfrm flipH="1">
            <a:off x="11190681" y="7916970"/>
            <a:ext cx="711701" cy="370304"/>
          </a:xfrm>
          <a:prstGeom prst="rightArrow">
            <a:avLst/>
          </a:prstGeom>
          <a:solidFill>
            <a:srgbClr val="3F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화살표: 오른쪽 23">
            <a:extLst>
              <a:ext uri="{FF2B5EF4-FFF2-40B4-BE49-F238E27FC236}">
                <a16:creationId xmlns:a16="http://schemas.microsoft.com/office/drawing/2014/main" id="{FDE49801-DD8D-74A0-7BB7-7D494B403D2F}"/>
              </a:ext>
            </a:extLst>
          </p:cNvPr>
          <p:cNvSpPr/>
          <p:nvPr/>
        </p:nvSpPr>
        <p:spPr>
          <a:xfrm rot="5400000">
            <a:off x="14614808" y="6121058"/>
            <a:ext cx="451755" cy="352525"/>
          </a:xfrm>
          <a:prstGeom prst="rightArrow">
            <a:avLst/>
          </a:prstGeom>
          <a:solidFill>
            <a:srgbClr val="3F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9206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개발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42902F3C-1B23-A83F-3E09-CF0D5540E9B4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112EB37-64B7-9349-82C1-0C6CDAB95053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단어 문장화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35" name="그림 134">
            <a:extLst>
              <a:ext uri="{FF2B5EF4-FFF2-40B4-BE49-F238E27FC236}">
                <a16:creationId xmlns:a16="http://schemas.microsoft.com/office/drawing/2014/main" id="{02DEDD57-9F8B-51E6-5B68-BE6E4FA7845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6" t="7005" r="6746" b="13493"/>
          <a:stretch/>
        </p:blipFill>
        <p:spPr>
          <a:xfrm>
            <a:off x="5816481" y="3225626"/>
            <a:ext cx="2700000" cy="1230370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EF93EFFE-B62E-F4FB-6CCD-B3060E6CCF5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91" t="6133" r="5239" b="10890"/>
          <a:stretch/>
        </p:blipFill>
        <p:spPr>
          <a:xfrm>
            <a:off x="5816481" y="4566775"/>
            <a:ext cx="2700000" cy="1230371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FA6DB5B8-585D-190C-F29E-060AE219915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46" t="7005" r="6746" b="13493"/>
          <a:stretch/>
        </p:blipFill>
        <p:spPr>
          <a:xfrm>
            <a:off x="5816480" y="5925272"/>
            <a:ext cx="2679369" cy="1230371"/>
          </a:xfrm>
          <a:prstGeom prst="rect">
            <a:avLst/>
          </a:prstGeom>
        </p:spPr>
      </p:pic>
      <p:pic>
        <p:nvPicPr>
          <p:cNvPr id="138" name="그림 137">
            <a:extLst>
              <a:ext uri="{FF2B5EF4-FFF2-40B4-BE49-F238E27FC236}">
                <a16:creationId xmlns:a16="http://schemas.microsoft.com/office/drawing/2014/main" id="{C22CE5A1-E650-2EC7-951A-3DCCC6894E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746" t="7005" r="6746" b="13493"/>
          <a:stretch/>
        </p:blipFill>
        <p:spPr>
          <a:xfrm>
            <a:off x="5837112" y="7306515"/>
            <a:ext cx="2639862" cy="1230371"/>
          </a:xfrm>
          <a:prstGeom prst="rect">
            <a:avLst/>
          </a:prstGeom>
        </p:spPr>
      </p:pic>
      <p:pic>
        <p:nvPicPr>
          <p:cNvPr id="139" name="그림 138">
            <a:extLst>
              <a:ext uri="{FF2B5EF4-FFF2-40B4-BE49-F238E27FC236}">
                <a16:creationId xmlns:a16="http://schemas.microsoft.com/office/drawing/2014/main" id="{837595BF-66AF-2AB4-30D1-328668F4B07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46" t="7005" r="6746" b="13493"/>
          <a:stretch/>
        </p:blipFill>
        <p:spPr>
          <a:xfrm>
            <a:off x="5816480" y="8716191"/>
            <a:ext cx="2679369" cy="1230371"/>
          </a:xfrm>
          <a:prstGeom prst="rect">
            <a:avLst/>
          </a:prstGeom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601B8F16-8BF7-6CD6-8863-89F5532E52F1}"/>
              </a:ext>
            </a:extLst>
          </p:cNvPr>
          <p:cNvSpPr/>
          <p:nvPr/>
        </p:nvSpPr>
        <p:spPr>
          <a:xfrm>
            <a:off x="5681070" y="3014632"/>
            <a:ext cx="2967949" cy="7142924"/>
          </a:xfrm>
          <a:prstGeom prst="rect">
            <a:avLst/>
          </a:prstGeom>
          <a:noFill/>
          <a:ln w="28575">
            <a:solidFill>
              <a:srgbClr val="3F5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5A2AF12-DC4E-A0F0-D333-8D54277BC8B8}"/>
              </a:ext>
            </a:extLst>
          </p:cNvPr>
          <p:cNvSpPr txBox="1"/>
          <p:nvPr/>
        </p:nvSpPr>
        <p:spPr>
          <a:xfrm>
            <a:off x="6719333" y="2606297"/>
            <a:ext cx="977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input</a:t>
            </a:r>
            <a:endParaRPr lang="ko-KR" altLang="en-US" sz="16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9BC53CFB-0635-CA5F-6DC6-B309918AA5FC}"/>
              </a:ext>
            </a:extLst>
          </p:cNvPr>
          <p:cNvSpPr/>
          <p:nvPr/>
        </p:nvSpPr>
        <p:spPr>
          <a:xfrm>
            <a:off x="8842461" y="3014632"/>
            <a:ext cx="1977939" cy="7142924"/>
          </a:xfrm>
          <a:prstGeom prst="rect">
            <a:avLst/>
          </a:prstGeom>
          <a:noFill/>
          <a:ln w="28575">
            <a:solidFill>
              <a:srgbClr val="3F5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사다리꼴 32">
            <a:extLst>
              <a:ext uri="{FF2B5EF4-FFF2-40B4-BE49-F238E27FC236}">
                <a16:creationId xmlns:a16="http://schemas.microsoft.com/office/drawing/2014/main" id="{2F785261-B41C-3205-9FBE-2659077D0A39}"/>
              </a:ext>
            </a:extLst>
          </p:cNvPr>
          <p:cNvSpPr/>
          <p:nvPr/>
        </p:nvSpPr>
        <p:spPr>
          <a:xfrm rot="5400000">
            <a:off x="9344827" y="3069092"/>
            <a:ext cx="1003473" cy="1447800"/>
          </a:xfrm>
          <a:prstGeom prst="trapezoid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7" name="사다리꼴 32">
            <a:extLst>
              <a:ext uri="{FF2B5EF4-FFF2-40B4-BE49-F238E27FC236}">
                <a16:creationId xmlns:a16="http://schemas.microsoft.com/office/drawing/2014/main" id="{354BAAA8-CBD8-160F-C29A-36A03844B113}"/>
              </a:ext>
            </a:extLst>
          </p:cNvPr>
          <p:cNvSpPr/>
          <p:nvPr/>
        </p:nvSpPr>
        <p:spPr>
          <a:xfrm rot="5400000">
            <a:off x="9344827" y="4409309"/>
            <a:ext cx="1003473" cy="1447800"/>
          </a:xfrm>
          <a:prstGeom prst="trapezoi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8" name="사다리꼴 32">
            <a:extLst>
              <a:ext uri="{FF2B5EF4-FFF2-40B4-BE49-F238E27FC236}">
                <a16:creationId xmlns:a16="http://schemas.microsoft.com/office/drawing/2014/main" id="{E079D738-BD61-A127-C909-28FA404C90FB}"/>
              </a:ext>
            </a:extLst>
          </p:cNvPr>
          <p:cNvSpPr/>
          <p:nvPr/>
        </p:nvSpPr>
        <p:spPr>
          <a:xfrm rot="5400000">
            <a:off x="9344826" y="5816557"/>
            <a:ext cx="1003473" cy="1447800"/>
          </a:xfrm>
          <a:prstGeom prst="trapezoi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9" name="사다리꼴 32">
            <a:extLst>
              <a:ext uri="{FF2B5EF4-FFF2-40B4-BE49-F238E27FC236}">
                <a16:creationId xmlns:a16="http://schemas.microsoft.com/office/drawing/2014/main" id="{91FD384E-EDE1-0A7B-CBD0-2B4AB8CA7AB8}"/>
              </a:ext>
            </a:extLst>
          </p:cNvPr>
          <p:cNvSpPr/>
          <p:nvPr/>
        </p:nvSpPr>
        <p:spPr>
          <a:xfrm rot="5400000">
            <a:off x="9366163" y="8598555"/>
            <a:ext cx="1003473" cy="1447800"/>
          </a:xfrm>
          <a:prstGeom prst="trapezoid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89" name="TextBox 988">
            <a:extLst>
              <a:ext uri="{FF2B5EF4-FFF2-40B4-BE49-F238E27FC236}">
                <a16:creationId xmlns:a16="http://schemas.microsoft.com/office/drawing/2014/main" id="{E5A66BC9-1911-DFF3-16C7-5AE3B5DFA6DC}"/>
              </a:ext>
            </a:extLst>
          </p:cNvPr>
          <p:cNvSpPr txBox="1"/>
          <p:nvPr/>
        </p:nvSpPr>
        <p:spPr>
          <a:xfrm>
            <a:off x="9310343" y="3608326"/>
            <a:ext cx="139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keypoint</a:t>
            </a:r>
            <a:endParaRPr kumimoji="1" lang="ko-Kore-KR" altLang="en-US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AEC6CE60-F07B-DC08-B277-A1438F4878BD}"/>
              </a:ext>
            </a:extLst>
          </p:cNvPr>
          <p:cNvSpPr txBox="1"/>
          <p:nvPr/>
        </p:nvSpPr>
        <p:spPr>
          <a:xfrm>
            <a:off x="9310343" y="4913305"/>
            <a:ext cx="139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keypoint</a:t>
            </a:r>
            <a:endParaRPr kumimoji="1" lang="ko-Kore-KR" altLang="en-US" b="1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F57DAC15-2A14-E8D3-5847-BF036E12764E}"/>
              </a:ext>
            </a:extLst>
          </p:cNvPr>
          <p:cNvSpPr txBox="1"/>
          <p:nvPr/>
        </p:nvSpPr>
        <p:spPr>
          <a:xfrm>
            <a:off x="9310343" y="6362856"/>
            <a:ext cx="139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keypoint</a:t>
            </a:r>
            <a:endParaRPr kumimoji="1" lang="ko-Kore-KR" altLang="en-US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43DCFAC-614E-7035-2EFD-523F6E039377}"/>
              </a:ext>
            </a:extLst>
          </p:cNvPr>
          <p:cNvSpPr txBox="1"/>
          <p:nvPr/>
        </p:nvSpPr>
        <p:spPr>
          <a:xfrm>
            <a:off x="9310343" y="9146710"/>
            <a:ext cx="139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b="1" dirty="0" err="1"/>
              <a:t>keypoint</a:t>
            </a:r>
            <a:endParaRPr kumimoji="1" lang="ko-Kore-KR" altLang="en-US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EE67207-E302-FD18-E164-DD6F36578A25}"/>
              </a:ext>
            </a:extLst>
          </p:cNvPr>
          <p:cNvSpPr txBox="1"/>
          <p:nvPr/>
        </p:nvSpPr>
        <p:spPr>
          <a:xfrm rot="5400000">
            <a:off x="9406496" y="7731004"/>
            <a:ext cx="1003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……….</a:t>
            </a:r>
            <a:endParaRPr lang="ko-KR" altLang="en-US" sz="2400" dirty="0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BF10F142-0991-1C7E-3450-54A510920483}"/>
              </a:ext>
            </a:extLst>
          </p:cNvPr>
          <p:cNvSpPr/>
          <p:nvPr/>
        </p:nvSpPr>
        <p:spPr>
          <a:xfrm>
            <a:off x="11008080" y="3014632"/>
            <a:ext cx="4308120" cy="7142924"/>
          </a:xfrm>
          <a:prstGeom prst="rect">
            <a:avLst/>
          </a:prstGeom>
          <a:noFill/>
          <a:ln w="28575">
            <a:solidFill>
              <a:srgbClr val="3F5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순서도: 다른 페이지 연결선 42">
            <a:extLst>
              <a:ext uri="{FF2B5EF4-FFF2-40B4-BE49-F238E27FC236}">
                <a16:creationId xmlns:a16="http://schemas.microsoft.com/office/drawing/2014/main" id="{63E9CBF7-A823-1E91-B167-2E79D7C24841}"/>
              </a:ext>
            </a:extLst>
          </p:cNvPr>
          <p:cNvSpPr/>
          <p:nvPr/>
        </p:nvSpPr>
        <p:spPr>
          <a:xfrm>
            <a:off x="11347704" y="3395866"/>
            <a:ext cx="1371600" cy="898863"/>
          </a:xfrm>
          <a:prstGeom prst="flowChartOffpageConnector">
            <a:avLst/>
          </a:prstGeom>
          <a:solidFill>
            <a:srgbClr val="FFF2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7" name="순서도: 다른 페이지 연결선 42">
            <a:extLst>
              <a:ext uri="{FF2B5EF4-FFF2-40B4-BE49-F238E27FC236}">
                <a16:creationId xmlns:a16="http://schemas.microsoft.com/office/drawing/2014/main" id="{53E051E3-7A83-6B61-A809-104FC8D9B390}"/>
              </a:ext>
            </a:extLst>
          </p:cNvPr>
          <p:cNvSpPr/>
          <p:nvPr/>
        </p:nvSpPr>
        <p:spPr>
          <a:xfrm>
            <a:off x="13487400" y="3386740"/>
            <a:ext cx="1371600" cy="898863"/>
          </a:xfrm>
          <a:prstGeom prst="flowChartOffpageConnector">
            <a:avLst/>
          </a:prstGeom>
          <a:solidFill>
            <a:srgbClr val="FFF2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8" name="순서도: 다른 페이지 연결선 42">
            <a:extLst>
              <a:ext uri="{FF2B5EF4-FFF2-40B4-BE49-F238E27FC236}">
                <a16:creationId xmlns:a16="http://schemas.microsoft.com/office/drawing/2014/main" id="{AC891E54-2E4D-080F-A770-CDD7045201A1}"/>
              </a:ext>
            </a:extLst>
          </p:cNvPr>
          <p:cNvSpPr/>
          <p:nvPr/>
        </p:nvSpPr>
        <p:spPr>
          <a:xfrm>
            <a:off x="11347704" y="4842331"/>
            <a:ext cx="1371600" cy="898863"/>
          </a:xfrm>
          <a:prstGeom prst="flowChartOffpageConnector">
            <a:avLst/>
          </a:prstGeom>
          <a:solidFill>
            <a:srgbClr val="FFF2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9" name="순서도: 다른 페이지 연결선 42">
            <a:extLst>
              <a:ext uri="{FF2B5EF4-FFF2-40B4-BE49-F238E27FC236}">
                <a16:creationId xmlns:a16="http://schemas.microsoft.com/office/drawing/2014/main" id="{705A0D98-8DF8-D292-7B41-3260CF960410}"/>
              </a:ext>
            </a:extLst>
          </p:cNvPr>
          <p:cNvSpPr/>
          <p:nvPr/>
        </p:nvSpPr>
        <p:spPr>
          <a:xfrm>
            <a:off x="13487400" y="4833205"/>
            <a:ext cx="1371600" cy="898863"/>
          </a:xfrm>
          <a:prstGeom prst="flowChartOffpageConnector">
            <a:avLst/>
          </a:prstGeom>
          <a:solidFill>
            <a:srgbClr val="FFF2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0" name="순서도: 다른 페이지 연결선 42">
            <a:extLst>
              <a:ext uri="{FF2B5EF4-FFF2-40B4-BE49-F238E27FC236}">
                <a16:creationId xmlns:a16="http://schemas.microsoft.com/office/drawing/2014/main" id="{1276B7EB-948B-9839-CF5B-1D6542D87728}"/>
              </a:ext>
            </a:extLst>
          </p:cNvPr>
          <p:cNvSpPr/>
          <p:nvPr/>
        </p:nvSpPr>
        <p:spPr>
          <a:xfrm>
            <a:off x="11347704" y="6391996"/>
            <a:ext cx="1371600" cy="898863"/>
          </a:xfrm>
          <a:prstGeom prst="flowChartOffpageConnector">
            <a:avLst/>
          </a:prstGeom>
          <a:solidFill>
            <a:srgbClr val="FFF2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1" name="순서도: 다른 페이지 연결선 42">
            <a:extLst>
              <a:ext uri="{FF2B5EF4-FFF2-40B4-BE49-F238E27FC236}">
                <a16:creationId xmlns:a16="http://schemas.microsoft.com/office/drawing/2014/main" id="{43A69A33-B2B8-293F-AE62-2106B3F7A9CE}"/>
              </a:ext>
            </a:extLst>
          </p:cNvPr>
          <p:cNvSpPr/>
          <p:nvPr/>
        </p:nvSpPr>
        <p:spPr>
          <a:xfrm>
            <a:off x="13487400" y="6382870"/>
            <a:ext cx="1371600" cy="898863"/>
          </a:xfrm>
          <a:prstGeom prst="flowChartOffpageConnector">
            <a:avLst/>
          </a:prstGeom>
          <a:solidFill>
            <a:srgbClr val="FFF2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2" name="순서도: 다른 페이지 연결선 42">
            <a:extLst>
              <a:ext uri="{FF2B5EF4-FFF2-40B4-BE49-F238E27FC236}">
                <a16:creationId xmlns:a16="http://schemas.microsoft.com/office/drawing/2014/main" id="{E64F013B-D915-ADC2-9E12-E991F4EA1D24}"/>
              </a:ext>
            </a:extLst>
          </p:cNvPr>
          <p:cNvSpPr/>
          <p:nvPr/>
        </p:nvSpPr>
        <p:spPr>
          <a:xfrm>
            <a:off x="11347704" y="8832552"/>
            <a:ext cx="1371600" cy="898863"/>
          </a:xfrm>
          <a:prstGeom prst="flowChartOffpageConnector">
            <a:avLst/>
          </a:prstGeom>
          <a:solidFill>
            <a:srgbClr val="FFF2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3" name="순서도: 다른 페이지 연결선 42">
            <a:extLst>
              <a:ext uri="{FF2B5EF4-FFF2-40B4-BE49-F238E27FC236}">
                <a16:creationId xmlns:a16="http://schemas.microsoft.com/office/drawing/2014/main" id="{7D1B1931-8B89-7991-ED4D-586E24A437F7}"/>
              </a:ext>
            </a:extLst>
          </p:cNvPr>
          <p:cNvSpPr/>
          <p:nvPr/>
        </p:nvSpPr>
        <p:spPr>
          <a:xfrm>
            <a:off x="13487400" y="8823426"/>
            <a:ext cx="1371600" cy="898863"/>
          </a:xfrm>
          <a:prstGeom prst="flowChartOffpageConnector">
            <a:avLst/>
          </a:prstGeom>
          <a:solidFill>
            <a:srgbClr val="FFF2C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LSTM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DC9054A1-3BC4-1256-3B2F-19D7DF217B90}"/>
              </a:ext>
            </a:extLst>
          </p:cNvPr>
          <p:cNvSpPr/>
          <p:nvPr/>
        </p:nvSpPr>
        <p:spPr>
          <a:xfrm>
            <a:off x="15503880" y="3014632"/>
            <a:ext cx="2160804" cy="7142924"/>
          </a:xfrm>
          <a:prstGeom prst="rect">
            <a:avLst/>
          </a:prstGeom>
          <a:noFill/>
          <a:ln w="28575">
            <a:solidFill>
              <a:srgbClr val="3F5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순서도: 천공 테이프 70">
            <a:extLst>
              <a:ext uri="{FF2B5EF4-FFF2-40B4-BE49-F238E27FC236}">
                <a16:creationId xmlns:a16="http://schemas.microsoft.com/office/drawing/2014/main" id="{3B28BD50-EB5E-76C8-2CF4-B04B65CB8739}"/>
              </a:ext>
            </a:extLst>
          </p:cNvPr>
          <p:cNvSpPr/>
          <p:nvPr/>
        </p:nvSpPr>
        <p:spPr>
          <a:xfrm>
            <a:off x="15990533" y="3386740"/>
            <a:ext cx="1241300" cy="809477"/>
          </a:xfrm>
          <a:prstGeom prst="flowChartPunchedTape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6" name="순서도: 천공 테이프 70">
            <a:extLst>
              <a:ext uri="{FF2B5EF4-FFF2-40B4-BE49-F238E27FC236}">
                <a16:creationId xmlns:a16="http://schemas.microsoft.com/office/drawing/2014/main" id="{A0A3A8EE-A263-4E52-147A-524F40B09398}"/>
              </a:ext>
            </a:extLst>
          </p:cNvPr>
          <p:cNvSpPr/>
          <p:nvPr/>
        </p:nvSpPr>
        <p:spPr>
          <a:xfrm>
            <a:off x="15990533" y="4857094"/>
            <a:ext cx="1241300" cy="809477"/>
          </a:xfrm>
          <a:prstGeom prst="flowChartPunchedTape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7" name="순서도: 천공 테이프 70">
            <a:extLst>
              <a:ext uri="{FF2B5EF4-FFF2-40B4-BE49-F238E27FC236}">
                <a16:creationId xmlns:a16="http://schemas.microsoft.com/office/drawing/2014/main" id="{3012307C-5436-F834-0324-B05B88C2BCDF}"/>
              </a:ext>
            </a:extLst>
          </p:cNvPr>
          <p:cNvSpPr/>
          <p:nvPr/>
        </p:nvSpPr>
        <p:spPr>
          <a:xfrm>
            <a:off x="15990533" y="6327449"/>
            <a:ext cx="1241300" cy="809477"/>
          </a:xfrm>
          <a:prstGeom prst="flowChartPunchedTape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8" name="순서도: 천공 테이프 70">
            <a:extLst>
              <a:ext uri="{FF2B5EF4-FFF2-40B4-BE49-F238E27FC236}">
                <a16:creationId xmlns:a16="http://schemas.microsoft.com/office/drawing/2014/main" id="{AFC50758-AB7D-316E-F89A-A34A371F0DB0}"/>
              </a:ext>
            </a:extLst>
          </p:cNvPr>
          <p:cNvSpPr/>
          <p:nvPr/>
        </p:nvSpPr>
        <p:spPr>
          <a:xfrm>
            <a:off x="15963632" y="8741971"/>
            <a:ext cx="1241300" cy="809477"/>
          </a:xfrm>
          <a:prstGeom prst="flowChartPunchedTape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933A9F6-2848-81C0-6895-DE9054B7CEC1}"/>
              </a:ext>
            </a:extLst>
          </p:cNvPr>
          <p:cNvSpPr txBox="1"/>
          <p:nvPr/>
        </p:nvSpPr>
        <p:spPr>
          <a:xfrm>
            <a:off x="8974171" y="2629784"/>
            <a:ext cx="17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키 포인트 데이터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46F02B5-D261-2CC1-239A-CADF24BD2392}"/>
              </a:ext>
            </a:extLst>
          </p:cNvPr>
          <p:cNvSpPr txBox="1"/>
          <p:nvPr/>
        </p:nvSpPr>
        <p:spPr>
          <a:xfrm>
            <a:off x="12182992" y="2629784"/>
            <a:ext cx="17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시퀀스 학습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5ECF97F-4842-414E-81C7-1A9E76907A06}"/>
              </a:ext>
            </a:extLst>
          </p:cNvPr>
          <p:cNvSpPr txBox="1"/>
          <p:nvPr/>
        </p:nvSpPr>
        <p:spPr>
          <a:xfrm>
            <a:off x="15727023" y="2611355"/>
            <a:ext cx="17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/>
              <a:t>예측</a:t>
            </a:r>
          </a:p>
        </p:txBody>
      </p:sp>
      <p:cxnSp>
        <p:nvCxnSpPr>
          <p:cNvPr id="172" name="직선 화살표 연결선 171">
            <a:extLst>
              <a:ext uri="{FF2B5EF4-FFF2-40B4-BE49-F238E27FC236}">
                <a16:creationId xmlns:a16="http://schemas.microsoft.com/office/drawing/2014/main" id="{625D6E5B-5AB1-DFAC-ACE8-69DF58A3B377}"/>
              </a:ext>
            </a:extLst>
          </p:cNvPr>
          <p:cNvCxnSpPr>
            <a:cxnSpLocks/>
          </p:cNvCxnSpPr>
          <p:nvPr/>
        </p:nvCxnSpPr>
        <p:spPr>
          <a:xfrm flipV="1">
            <a:off x="10664126" y="3803384"/>
            <a:ext cx="495898" cy="2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4815F35D-53FA-02F7-9629-7D163F57FB5F}"/>
              </a:ext>
            </a:extLst>
          </p:cNvPr>
          <p:cNvCxnSpPr>
            <a:cxnSpLocks/>
          </p:cNvCxnSpPr>
          <p:nvPr/>
        </p:nvCxnSpPr>
        <p:spPr>
          <a:xfrm flipV="1">
            <a:off x="10656533" y="5233348"/>
            <a:ext cx="495898" cy="2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직선 화살표 연결선 175">
            <a:extLst>
              <a:ext uri="{FF2B5EF4-FFF2-40B4-BE49-F238E27FC236}">
                <a16:creationId xmlns:a16="http://schemas.microsoft.com/office/drawing/2014/main" id="{F0FBA27A-AA42-93E0-DC9F-1E9760128CCF}"/>
              </a:ext>
            </a:extLst>
          </p:cNvPr>
          <p:cNvCxnSpPr>
            <a:cxnSpLocks/>
          </p:cNvCxnSpPr>
          <p:nvPr/>
        </p:nvCxnSpPr>
        <p:spPr>
          <a:xfrm flipV="1">
            <a:off x="10697420" y="6586094"/>
            <a:ext cx="495898" cy="2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8BA0760-BEBD-8236-056E-D4C823A2576F}"/>
              </a:ext>
            </a:extLst>
          </p:cNvPr>
          <p:cNvCxnSpPr>
            <a:cxnSpLocks/>
          </p:cNvCxnSpPr>
          <p:nvPr/>
        </p:nvCxnSpPr>
        <p:spPr>
          <a:xfrm flipV="1">
            <a:off x="10699343" y="9320048"/>
            <a:ext cx="495898" cy="2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F6B347DB-ECA9-DC79-9C00-593B98E99547}"/>
              </a:ext>
            </a:extLst>
          </p:cNvPr>
          <p:cNvCxnSpPr>
            <a:cxnSpLocks/>
          </p:cNvCxnSpPr>
          <p:nvPr/>
        </p:nvCxnSpPr>
        <p:spPr>
          <a:xfrm flipV="1">
            <a:off x="12839102" y="3816235"/>
            <a:ext cx="495898" cy="2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C63FE001-4FD8-8D79-1E95-9142156A6B90}"/>
              </a:ext>
            </a:extLst>
          </p:cNvPr>
          <p:cNvCxnSpPr>
            <a:cxnSpLocks/>
          </p:cNvCxnSpPr>
          <p:nvPr/>
        </p:nvCxnSpPr>
        <p:spPr>
          <a:xfrm flipV="1">
            <a:off x="12839102" y="5246199"/>
            <a:ext cx="495898" cy="2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A86A8C21-F02D-45D9-15A1-31D99FC75D93}"/>
              </a:ext>
            </a:extLst>
          </p:cNvPr>
          <p:cNvCxnSpPr>
            <a:cxnSpLocks/>
          </p:cNvCxnSpPr>
          <p:nvPr/>
        </p:nvCxnSpPr>
        <p:spPr>
          <a:xfrm flipV="1">
            <a:off x="12839102" y="6598945"/>
            <a:ext cx="495898" cy="2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A35C3A23-85FA-4278-E21C-299FAE2E5AAA}"/>
              </a:ext>
            </a:extLst>
          </p:cNvPr>
          <p:cNvCxnSpPr>
            <a:cxnSpLocks/>
          </p:cNvCxnSpPr>
          <p:nvPr/>
        </p:nvCxnSpPr>
        <p:spPr>
          <a:xfrm flipV="1">
            <a:off x="12877800" y="9332899"/>
            <a:ext cx="495898" cy="2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직선 화살표 연결선 181">
            <a:extLst>
              <a:ext uri="{FF2B5EF4-FFF2-40B4-BE49-F238E27FC236}">
                <a16:creationId xmlns:a16="http://schemas.microsoft.com/office/drawing/2014/main" id="{ECEB343D-1D39-2252-D494-657E9C0E329B}"/>
              </a:ext>
            </a:extLst>
          </p:cNvPr>
          <p:cNvCxnSpPr>
            <a:cxnSpLocks/>
          </p:cNvCxnSpPr>
          <p:nvPr/>
        </p:nvCxnSpPr>
        <p:spPr>
          <a:xfrm flipV="1">
            <a:off x="15032508" y="3800977"/>
            <a:ext cx="690321" cy="132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화살표 연결선 182">
            <a:extLst>
              <a:ext uri="{FF2B5EF4-FFF2-40B4-BE49-F238E27FC236}">
                <a16:creationId xmlns:a16="http://schemas.microsoft.com/office/drawing/2014/main" id="{5BD07D52-5C91-58BC-51FA-B9849E253345}"/>
              </a:ext>
            </a:extLst>
          </p:cNvPr>
          <p:cNvCxnSpPr>
            <a:cxnSpLocks/>
          </p:cNvCxnSpPr>
          <p:nvPr/>
        </p:nvCxnSpPr>
        <p:spPr>
          <a:xfrm flipV="1">
            <a:off x="15064156" y="5230941"/>
            <a:ext cx="651080" cy="15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EFE3BF87-FDAD-7165-FC33-8215C6A84488}"/>
              </a:ext>
            </a:extLst>
          </p:cNvPr>
          <p:cNvCxnSpPr>
            <a:cxnSpLocks/>
          </p:cNvCxnSpPr>
          <p:nvPr/>
        </p:nvCxnSpPr>
        <p:spPr>
          <a:xfrm flipV="1">
            <a:off x="15066277" y="6583687"/>
            <a:ext cx="689846" cy="152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직선 화살표 연결선 184">
            <a:extLst>
              <a:ext uri="{FF2B5EF4-FFF2-40B4-BE49-F238E27FC236}">
                <a16:creationId xmlns:a16="http://schemas.microsoft.com/office/drawing/2014/main" id="{31E47622-91FB-0F5A-D7C3-5D5B151B2796}"/>
              </a:ext>
            </a:extLst>
          </p:cNvPr>
          <p:cNvCxnSpPr>
            <a:cxnSpLocks/>
          </p:cNvCxnSpPr>
          <p:nvPr/>
        </p:nvCxnSpPr>
        <p:spPr>
          <a:xfrm flipV="1">
            <a:off x="15119470" y="9317641"/>
            <a:ext cx="638576" cy="24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79B3D109-DD98-084E-F0B5-6D66FFF3CCD4}"/>
              </a:ext>
            </a:extLst>
          </p:cNvPr>
          <p:cNvCxnSpPr>
            <a:cxnSpLocks/>
          </p:cNvCxnSpPr>
          <p:nvPr/>
        </p:nvCxnSpPr>
        <p:spPr>
          <a:xfrm>
            <a:off x="16611183" y="4323684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직선 화살표 연결선 198">
            <a:extLst>
              <a:ext uri="{FF2B5EF4-FFF2-40B4-BE49-F238E27FC236}">
                <a16:creationId xmlns:a16="http://schemas.microsoft.com/office/drawing/2014/main" id="{72F5C468-50FB-A4B2-5DEE-98ED6AEFD83C}"/>
              </a:ext>
            </a:extLst>
          </p:cNvPr>
          <p:cNvCxnSpPr>
            <a:cxnSpLocks/>
          </p:cNvCxnSpPr>
          <p:nvPr/>
        </p:nvCxnSpPr>
        <p:spPr>
          <a:xfrm>
            <a:off x="16611183" y="5835228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직선 화살표 연결선 199">
            <a:extLst>
              <a:ext uri="{FF2B5EF4-FFF2-40B4-BE49-F238E27FC236}">
                <a16:creationId xmlns:a16="http://schemas.microsoft.com/office/drawing/2014/main" id="{8A0EEB78-84E0-F26D-4A21-A10B7C349C95}"/>
              </a:ext>
            </a:extLst>
          </p:cNvPr>
          <p:cNvCxnSpPr>
            <a:cxnSpLocks/>
          </p:cNvCxnSpPr>
          <p:nvPr/>
        </p:nvCxnSpPr>
        <p:spPr>
          <a:xfrm>
            <a:off x="16611183" y="8243330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직선 화살표 연결선 200">
            <a:extLst>
              <a:ext uri="{FF2B5EF4-FFF2-40B4-BE49-F238E27FC236}">
                <a16:creationId xmlns:a16="http://schemas.microsoft.com/office/drawing/2014/main" id="{4BDAAC3D-E25F-6E7A-E878-665DD0F149F9}"/>
              </a:ext>
            </a:extLst>
          </p:cNvPr>
          <p:cNvCxnSpPr>
            <a:cxnSpLocks/>
          </p:cNvCxnSpPr>
          <p:nvPr/>
        </p:nvCxnSpPr>
        <p:spPr>
          <a:xfrm>
            <a:off x="14172783" y="4392121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직선 화살표 연결선 201">
            <a:extLst>
              <a:ext uri="{FF2B5EF4-FFF2-40B4-BE49-F238E27FC236}">
                <a16:creationId xmlns:a16="http://schemas.microsoft.com/office/drawing/2014/main" id="{42561700-F58A-6BE1-D2B9-E472CF5E52E7}"/>
              </a:ext>
            </a:extLst>
          </p:cNvPr>
          <p:cNvCxnSpPr>
            <a:cxnSpLocks/>
          </p:cNvCxnSpPr>
          <p:nvPr/>
        </p:nvCxnSpPr>
        <p:spPr>
          <a:xfrm>
            <a:off x="14172783" y="5903665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직선 화살표 연결선 202">
            <a:extLst>
              <a:ext uri="{FF2B5EF4-FFF2-40B4-BE49-F238E27FC236}">
                <a16:creationId xmlns:a16="http://schemas.microsoft.com/office/drawing/2014/main" id="{7375C905-0554-233B-E1E4-3A822E0C0917}"/>
              </a:ext>
            </a:extLst>
          </p:cNvPr>
          <p:cNvCxnSpPr>
            <a:cxnSpLocks/>
          </p:cNvCxnSpPr>
          <p:nvPr/>
        </p:nvCxnSpPr>
        <p:spPr>
          <a:xfrm>
            <a:off x="14172783" y="8311767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98324E56-42E4-B4C8-0FFB-C1284DE41964}"/>
              </a:ext>
            </a:extLst>
          </p:cNvPr>
          <p:cNvCxnSpPr>
            <a:cxnSpLocks/>
          </p:cNvCxnSpPr>
          <p:nvPr/>
        </p:nvCxnSpPr>
        <p:spPr>
          <a:xfrm>
            <a:off x="12051016" y="4390773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3C31EDE9-88AB-FCC0-2E95-3A11CA1879B7}"/>
              </a:ext>
            </a:extLst>
          </p:cNvPr>
          <p:cNvCxnSpPr>
            <a:cxnSpLocks/>
          </p:cNvCxnSpPr>
          <p:nvPr/>
        </p:nvCxnSpPr>
        <p:spPr>
          <a:xfrm>
            <a:off x="12051016" y="5902317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직선 화살표 연결선 205">
            <a:extLst>
              <a:ext uri="{FF2B5EF4-FFF2-40B4-BE49-F238E27FC236}">
                <a16:creationId xmlns:a16="http://schemas.microsoft.com/office/drawing/2014/main" id="{306EAFA6-85B1-3C53-28D9-FC00D2133FA6}"/>
              </a:ext>
            </a:extLst>
          </p:cNvPr>
          <p:cNvCxnSpPr>
            <a:cxnSpLocks/>
          </p:cNvCxnSpPr>
          <p:nvPr/>
        </p:nvCxnSpPr>
        <p:spPr>
          <a:xfrm>
            <a:off x="12051016" y="8310419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TextBox 209">
            <a:extLst>
              <a:ext uri="{FF2B5EF4-FFF2-40B4-BE49-F238E27FC236}">
                <a16:creationId xmlns:a16="http://schemas.microsoft.com/office/drawing/2014/main" id="{01342C8B-BF19-9D29-C0BC-48E663FD439F}"/>
              </a:ext>
            </a:extLst>
          </p:cNvPr>
          <p:cNvSpPr txBox="1"/>
          <p:nvPr/>
        </p:nvSpPr>
        <p:spPr>
          <a:xfrm rot="5400000">
            <a:off x="11815384" y="7782353"/>
            <a:ext cx="66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…….</a:t>
            </a:r>
            <a:endParaRPr lang="ko-KR" altLang="en-US" sz="2400" dirty="0"/>
          </a:p>
        </p:txBody>
      </p:sp>
      <p:cxnSp>
        <p:nvCxnSpPr>
          <p:cNvPr id="213" name="직선 화살표 연결선 212">
            <a:extLst>
              <a:ext uri="{FF2B5EF4-FFF2-40B4-BE49-F238E27FC236}">
                <a16:creationId xmlns:a16="http://schemas.microsoft.com/office/drawing/2014/main" id="{B74F713B-06C8-1DB9-AE25-928D2039D7FF}"/>
              </a:ext>
            </a:extLst>
          </p:cNvPr>
          <p:cNvCxnSpPr>
            <a:cxnSpLocks/>
          </p:cNvCxnSpPr>
          <p:nvPr/>
        </p:nvCxnSpPr>
        <p:spPr>
          <a:xfrm>
            <a:off x="12051016" y="7290859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9B2C3678-25C3-2C07-2055-BC3214924527}"/>
              </a:ext>
            </a:extLst>
          </p:cNvPr>
          <p:cNvSpPr txBox="1"/>
          <p:nvPr/>
        </p:nvSpPr>
        <p:spPr>
          <a:xfrm rot="5400000">
            <a:off x="13937151" y="7773227"/>
            <a:ext cx="66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…….</a:t>
            </a:r>
            <a:endParaRPr lang="ko-KR" altLang="en-US" sz="2400" dirty="0"/>
          </a:p>
        </p:txBody>
      </p:sp>
      <p:cxnSp>
        <p:nvCxnSpPr>
          <p:cNvPr id="216" name="직선 화살표 연결선 215">
            <a:extLst>
              <a:ext uri="{FF2B5EF4-FFF2-40B4-BE49-F238E27FC236}">
                <a16:creationId xmlns:a16="http://schemas.microsoft.com/office/drawing/2014/main" id="{820A19F6-FAE7-E512-ADA6-786AE8E6684D}"/>
              </a:ext>
            </a:extLst>
          </p:cNvPr>
          <p:cNvCxnSpPr>
            <a:cxnSpLocks/>
          </p:cNvCxnSpPr>
          <p:nvPr/>
        </p:nvCxnSpPr>
        <p:spPr>
          <a:xfrm>
            <a:off x="14172783" y="7281733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>
            <a:extLst>
              <a:ext uri="{FF2B5EF4-FFF2-40B4-BE49-F238E27FC236}">
                <a16:creationId xmlns:a16="http://schemas.microsoft.com/office/drawing/2014/main" id="{35B26BD4-8434-6C9A-69B1-824E6A46B3EE}"/>
              </a:ext>
            </a:extLst>
          </p:cNvPr>
          <p:cNvSpPr txBox="1"/>
          <p:nvPr/>
        </p:nvSpPr>
        <p:spPr>
          <a:xfrm rot="5400000">
            <a:off x="16375551" y="7576306"/>
            <a:ext cx="661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…….</a:t>
            </a:r>
            <a:endParaRPr lang="ko-KR" altLang="en-US" sz="2400" dirty="0"/>
          </a:p>
        </p:txBody>
      </p:sp>
      <p:cxnSp>
        <p:nvCxnSpPr>
          <p:cNvPr id="218" name="직선 화살표 연결선 217">
            <a:extLst>
              <a:ext uri="{FF2B5EF4-FFF2-40B4-BE49-F238E27FC236}">
                <a16:creationId xmlns:a16="http://schemas.microsoft.com/office/drawing/2014/main" id="{FCAC54A9-C7EC-9EF3-2637-B85713E0BB27}"/>
              </a:ext>
            </a:extLst>
          </p:cNvPr>
          <p:cNvCxnSpPr>
            <a:cxnSpLocks/>
          </p:cNvCxnSpPr>
          <p:nvPr/>
        </p:nvCxnSpPr>
        <p:spPr>
          <a:xfrm>
            <a:off x="16611183" y="7084812"/>
            <a:ext cx="0" cy="4108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096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개발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42902F3C-1B23-A83F-3E09-CF0D5540E9B4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112EB37-64B7-9349-82C1-0C6CDAB95053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단어 문장화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3BA69BFB-56A1-3970-BA6A-479FAA97B389}"/>
              </a:ext>
            </a:extLst>
          </p:cNvPr>
          <p:cNvSpPr/>
          <p:nvPr/>
        </p:nvSpPr>
        <p:spPr>
          <a:xfrm>
            <a:off x="6293375" y="40749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9DD8EBA9-AB7E-241E-EFB8-8AB002D13222}"/>
              </a:ext>
            </a:extLst>
          </p:cNvPr>
          <p:cNvSpPr/>
          <p:nvPr/>
        </p:nvSpPr>
        <p:spPr>
          <a:xfrm>
            <a:off x="6445775" y="42273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8EBB2E2-736B-969E-BF28-A7C8760DF415}"/>
              </a:ext>
            </a:extLst>
          </p:cNvPr>
          <p:cNvSpPr/>
          <p:nvPr/>
        </p:nvSpPr>
        <p:spPr>
          <a:xfrm>
            <a:off x="6598175" y="43797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AF0DF2F5-786A-64A9-9B79-FBAEBA6AA44E}"/>
              </a:ext>
            </a:extLst>
          </p:cNvPr>
          <p:cNvSpPr/>
          <p:nvPr/>
        </p:nvSpPr>
        <p:spPr>
          <a:xfrm>
            <a:off x="6750575" y="45321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7F18D75E-77B8-5104-8E43-7F8926B6183B}"/>
              </a:ext>
            </a:extLst>
          </p:cNvPr>
          <p:cNvSpPr/>
          <p:nvPr/>
        </p:nvSpPr>
        <p:spPr>
          <a:xfrm>
            <a:off x="6902975" y="46845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16FD310B-0BCD-38DD-B172-A9E23D4F4FC7}"/>
              </a:ext>
            </a:extLst>
          </p:cNvPr>
          <p:cNvSpPr/>
          <p:nvPr/>
        </p:nvSpPr>
        <p:spPr>
          <a:xfrm>
            <a:off x="7055375" y="48369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B2AE498A-A240-3BE1-F284-98A3D9A97ADF}"/>
              </a:ext>
            </a:extLst>
          </p:cNvPr>
          <p:cNvSpPr/>
          <p:nvPr/>
        </p:nvSpPr>
        <p:spPr>
          <a:xfrm>
            <a:off x="8541275" y="41384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83DB235-8EC6-510E-4630-182252557D7D}"/>
              </a:ext>
            </a:extLst>
          </p:cNvPr>
          <p:cNvSpPr/>
          <p:nvPr/>
        </p:nvSpPr>
        <p:spPr>
          <a:xfrm>
            <a:off x="7360175" y="51417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2B274827-232E-43DE-BD70-899E46CF27F5}"/>
              </a:ext>
            </a:extLst>
          </p:cNvPr>
          <p:cNvSpPr/>
          <p:nvPr/>
        </p:nvSpPr>
        <p:spPr>
          <a:xfrm>
            <a:off x="7512575" y="52941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BC96F30F-435B-2139-FF55-00B1DE9CAD64}"/>
              </a:ext>
            </a:extLst>
          </p:cNvPr>
          <p:cNvSpPr/>
          <p:nvPr/>
        </p:nvSpPr>
        <p:spPr>
          <a:xfrm>
            <a:off x="7664975" y="54465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2311FA1A-0155-A8DD-0BA7-CB72234EA35C}"/>
              </a:ext>
            </a:extLst>
          </p:cNvPr>
          <p:cNvSpPr/>
          <p:nvPr/>
        </p:nvSpPr>
        <p:spPr>
          <a:xfrm>
            <a:off x="7817375" y="55989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1316E28-4516-F5B6-3F94-051962B2C9DA}"/>
              </a:ext>
            </a:extLst>
          </p:cNvPr>
          <p:cNvSpPr/>
          <p:nvPr/>
        </p:nvSpPr>
        <p:spPr>
          <a:xfrm>
            <a:off x="7969775" y="57513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3421B14C-34CB-11C7-CD77-2AEAD51B7A8D}"/>
              </a:ext>
            </a:extLst>
          </p:cNvPr>
          <p:cNvSpPr/>
          <p:nvPr/>
        </p:nvSpPr>
        <p:spPr>
          <a:xfrm>
            <a:off x="8122175" y="59037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5AC8DF3F-FE5A-02F2-B097-A5BB02F2B107}"/>
              </a:ext>
            </a:extLst>
          </p:cNvPr>
          <p:cNvSpPr/>
          <p:nvPr/>
        </p:nvSpPr>
        <p:spPr>
          <a:xfrm>
            <a:off x="8274575" y="60561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CAA99EB0-EFB4-85D7-0F42-1453B0FD070B}"/>
              </a:ext>
            </a:extLst>
          </p:cNvPr>
          <p:cNvSpPr/>
          <p:nvPr/>
        </p:nvSpPr>
        <p:spPr>
          <a:xfrm>
            <a:off x="9582675" y="53449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A635E3B-7885-0F65-C97F-3B554875D0CC}"/>
              </a:ext>
            </a:extLst>
          </p:cNvPr>
          <p:cNvSpPr/>
          <p:nvPr/>
        </p:nvSpPr>
        <p:spPr>
          <a:xfrm>
            <a:off x="8579375" y="63609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39F790B0-2C10-C7DE-2AFB-E673C2F792DB}"/>
              </a:ext>
            </a:extLst>
          </p:cNvPr>
          <p:cNvSpPr/>
          <p:nvPr/>
        </p:nvSpPr>
        <p:spPr>
          <a:xfrm>
            <a:off x="8731775" y="65133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8039EFF3-74EC-95F6-5D84-2BE796DA5F4A}"/>
              </a:ext>
            </a:extLst>
          </p:cNvPr>
          <p:cNvSpPr/>
          <p:nvPr/>
        </p:nvSpPr>
        <p:spPr>
          <a:xfrm>
            <a:off x="8884175" y="66657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C673BAB3-AB73-19C9-EC91-FE670E88ABF0}"/>
              </a:ext>
            </a:extLst>
          </p:cNvPr>
          <p:cNvSpPr/>
          <p:nvPr/>
        </p:nvSpPr>
        <p:spPr>
          <a:xfrm>
            <a:off x="9036575" y="68181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C9CD08EA-D9FD-9E99-8886-4CE074D0A664}"/>
              </a:ext>
            </a:extLst>
          </p:cNvPr>
          <p:cNvSpPr/>
          <p:nvPr/>
        </p:nvSpPr>
        <p:spPr>
          <a:xfrm>
            <a:off x="9188975" y="69705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1348C07E-6CD6-3FFB-1A70-2D8001825FE0}"/>
              </a:ext>
            </a:extLst>
          </p:cNvPr>
          <p:cNvSpPr/>
          <p:nvPr/>
        </p:nvSpPr>
        <p:spPr>
          <a:xfrm>
            <a:off x="9341375" y="7122918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7" name="연결선: 구부러짐 129">
            <a:extLst>
              <a:ext uri="{FF2B5EF4-FFF2-40B4-BE49-F238E27FC236}">
                <a16:creationId xmlns:a16="http://schemas.microsoft.com/office/drawing/2014/main" id="{71F7DF60-4C46-FFD2-CCAE-B98A3014F7BD}"/>
              </a:ext>
            </a:extLst>
          </p:cNvPr>
          <p:cNvCxnSpPr>
            <a:endCxn id="82" idx="0"/>
          </p:cNvCxnSpPr>
          <p:nvPr/>
        </p:nvCxnSpPr>
        <p:spPr>
          <a:xfrm flipV="1">
            <a:off x="7687500" y="4138418"/>
            <a:ext cx="1398438" cy="850900"/>
          </a:xfrm>
          <a:prstGeom prst="curvedConnector4">
            <a:avLst>
              <a:gd name="adj1" fmla="val 30526"/>
              <a:gd name="adj2" fmla="val 12686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연결선: 구부러짐 130">
            <a:extLst>
              <a:ext uri="{FF2B5EF4-FFF2-40B4-BE49-F238E27FC236}">
                <a16:creationId xmlns:a16="http://schemas.microsoft.com/office/drawing/2014/main" id="{3B53A795-7705-7664-8B16-3DD061AE8D7E}"/>
              </a:ext>
            </a:extLst>
          </p:cNvPr>
          <p:cNvCxnSpPr/>
          <p:nvPr/>
        </p:nvCxnSpPr>
        <p:spPr>
          <a:xfrm flipV="1">
            <a:off x="8807256" y="5344918"/>
            <a:ext cx="1398438" cy="850900"/>
          </a:xfrm>
          <a:prstGeom prst="curvedConnector4">
            <a:avLst>
              <a:gd name="adj1" fmla="val 30526"/>
              <a:gd name="adj2" fmla="val 12686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E94E4D59-D00D-F89D-5025-A826077BCA4F}"/>
              </a:ext>
            </a:extLst>
          </p:cNvPr>
          <p:cNvSpPr txBox="1"/>
          <p:nvPr/>
        </p:nvSpPr>
        <p:spPr>
          <a:xfrm>
            <a:off x="8131696" y="8596118"/>
            <a:ext cx="1498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 dirty="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긴 영상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626424E-B1B9-EC2C-C1FC-01B3F59DE059}"/>
              </a:ext>
            </a:extLst>
          </p:cNvPr>
          <p:cNvSpPr/>
          <p:nvPr/>
        </p:nvSpPr>
        <p:spPr>
          <a:xfrm>
            <a:off x="12030743" y="40669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D80BABAE-AA59-47A2-8910-DAAE90A5DFFF}"/>
              </a:ext>
            </a:extLst>
          </p:cNvPr>
          <p:cNvSpPr/>
          <p:nvPr/>
        </p:nvSpPr>
        <p:spPr>
          <a:xfrm>
            <a:off x="12335543" y="43717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5439EE6D-30BB-0FA9-F82D-961C65376F57}"/>
              </a:ext>
            </a:extLst>
          </p:cNvPr>
          <p:cNvSpPr/>
          <p:nvPr/>
        </p:nvSpPr>
        <p:spPr>
          <a:xfrm>
            <a:off x="12640343" y="46765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09D9476A-F5C8-CAC2-F1A8-8CAD4B161745}"/>
              </a:ext>
            </a:extLst>
          </p:cNvPr>
          <p:cNvSpPr/>
          <p:nvPr/>
        </p:nvSpPr>
        <p:spPr>
          <a:xfrm>
            <a:off x="12945143" y="49813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AE57E3B7-F15F-2224-DFEB-420171EA54F8}"/>
              </a:ext>
            </a:extLst>
          </p:cNvPr>
          <p:cNvSpPr/>
          <p:nvPr/>
        </p:nvSpPr>
        <p:spPr>
          <a:xfrm>
            <a:off x="13249943" y="52861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72926CF7-33E8-7A2D-B44D-01C04858FF6D}"/>
              </a:ext>
            </a:extLst>
          </p:cNvPr>
          <p:cNvSpPr/>
          <p:nvPr/>
        </p:nvSpPr>
        <p:spPr>
          <a:xfrm>
            <a:off x="13554743" y="55909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4E3E9338-D629-CA52-A74D-0819302D4A65}"/>
              </a:ext>
            </a:extLst>
          </p:cNvPr>
          <p:cNvSpPr/>
          <p:nvPr/>
        </p:nvSpPr>
        <p:spPr>
          <a:xfrm>
            <a:off x="13859543" y="58957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A556B483-EC5E-D9D5-8FA4-463542E0958B}"/>
              </a:ext>
            </a:extLst>
          </p:cNvPr>
          <p:cNvSpPr/>
          <p:nvPr/>
        </p:nvSpPr>
        <p:spPr>
          <a:xfrm>
            <a:off x="14164343" y="62005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887DA19C-0619-E835-B9D4-ECD2FA326126}"/>
              </a:ext>
            </a:extLst>
          </p:cNvPr>
          <p:cNvSpPr/>
          <p:nvPr/>
        </p:nvSpPr>
        <p:spPr>
          <a:xfrm>
            <a:off x="14469143" y="65053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1C8FBB14-F73C-3C3E-42D3-C70222625CC0}"/>
              </a:ext>
            </a:extLst>
          </p:cNvPr>
          <p:cNvSpPr/>
          <p:nvPr/>
        </p:nvSpPr>
        <p:spPr>
          <a:xfrm>
            <a:off x="14773943" y="68101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577488D9-51B7-5DF2-61DC-9425B75F0E5C}"/>
              </a:ext>
            </a:extLst>
          </p:cNvPr>
          <p:cNvSpPr/>
          <p:nvPr/>
        </p:nvSpPr>
        <p:spPr>
          <a:xfrm>
            <a:off x="15078743" y="71149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05E1C0E8-D6A6-D6C7-FDF9-8DD0BA8CE789}"/>
              </a:ext>
            </a:extLst>
          </p:cNvPr>
          <p:cNvSpPr/>
          <p:nvPr/>
        </p:nvSpPr>
        <p:spPr>
          <a:xfrm>
            <a:off x="14822586" y="41304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2" name="연결선: 구부러짐 132">
            <a:extLst>
              <a:ext uri="{FF2B5EF4-FFF2-40B4-BE49-F238E27FC236}">
                <a16:creationId xmlns:a16="http://schemas.microsoft.com/office/drawing/2014/main" id="{8AFDC91C-AFE7-8A33-D101-B03FFFF8AC6E}"/>
              </a:ext>
            </a:extLst>
          </p:cNvPr>
          <p:cNvCxnSpPr>
            <a:stCxn id="111" idx="0"/>
          </p:cNvCxnSpPr>
          <p:nvPr/>
        </p:nvCxnSpPr>
        <p:spPr>
          <a:xfrm rot="16200000" flipH="1" flipV="1">
            <a:off x="13927596" y="3719504"/>
            <a:ext cx="1028700" cy="1850606"/>
          </a:xfrm>
          <a:prstGeom prst="curvedConnector4">
            <a:avLst>
              <a:gd name="adj1" fmla="val -22222"/>
              <a:gd name="adj2" fmla="val 647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53B6490F-D428-604F-5977-4D22490227E0}"/>
              </a:ext>
            </a:extLst>
          </p:cNvPr>
          <p:cNvSpPr/>
          <p:nvPr/>
        </p:nvSpPr>
        <p:spPr>
          <a:xfrm>
            <a:off x="16067186" y="5349657"/>
            <a:ext cx="1089325" cy="7747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14" name="연결선: 구부러짐 134">
            <a:extLst>
              <a:ext uri="{FF2B5EF4-FFF2-40B4-BE49-F238E27FC236}">
                <a16:creationId xmlns:a16="http://schemas.microsoft.com/office/drawing/2014/main" id="{DF178884-4EB2-57C8-BF31-00E0BAA5A42F}"/>
              </a:ext>
            </a:extLst>
          </p:cNvPr>
          <p:cNvCxnSpPr>
            <a:stCxn id="113" idx="0"/>
          </p:cNvCxnSpPr>
          <p:nvPr/>
        </p:nvCxnSpPr>
        <p:spPr>
          <a:xfrm rot="16200000" flipH="1" flipV="1">
            <a:off x="15172196" y="4938704"/>
            <a:ext cx="1028700" cy="1850606"/>
          </a:xfrm>
          <a:prstGeom prst="curvedConnector4">
            <a:avLst>
              <a:gd name="adj1" fmla="val -22222"/>
              <a:gd name="adj2" fmla="val 6471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499C3F8D-4417-207B-D6C7-6F0D9E5758D9}"/>
              </a:ext>
            </a:extLst>
          </p:cNvPr>
          <p:cNvSpPr txBox="1"/>
          <p:nvPr/>
        </p:nvSpPr>
        <p:spPr>
          <a:xfrm>
            <a:off x="13813518" y="8596118"/>
            <a:ext cx="175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spc="-150"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짧은 영상</a:t>
            </a:r>
            <a:endParaRPr lang="ko-KR" altLang="en-US" sz="2800" spc="-150" dirty="0"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026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95626" y="1628756"/>
            <a:ext cx="1072174" cy="72943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01</a:t>
            </a:r>
          </a:p>
          <a:p>
            <a:endParaRPr lang="en-US" sz="5000" dirty="0">
              <a:solidFill>
                <a:srgbClr val="000000"/>
              </a:solidFill>
              <a:latin typeface="Bebas Neue" pitchFamily="34" charset="0"/>
              <a:cs typeface="Bebas Neue" pitchFamily="34" charset="0"/>
            </a:endParaRPr>
          </a:p>
          <a:p>
            <a:r>
              <a:rPr lang="en-US" sz="50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02</a:t>
            </a:r>
          </a:p>
          <a:p>
            <a:endParaRPr lang="en-US" sz="5000" dirty="0">
              <a:solidFill>
                <a:srgbClr val="000000"/>
              </a:solidFill>
              <a:latin typeface="Bebas Neue" pitchFamily="34" charset="0"/>
              <a:cs typeface="Bebas Neue" pitchFamily="34" charset="0"/>
            </a:endParaRPr>
          </a:p>
          <a:p>
            <a:r>
              <a:rPr lang="en-US" sz="50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03</a:t>
            </a:r>
          </a:p>
          <a:p>
            <a:endParaRPr lang="en-US" sz="5000" dirty="0">
              <a:solidFill>
                <a:srgbClr val="000000"/>
              </a:solidFill>
              <a:latin typeface="Bebas Neue" pitchFamily="34" charset="0"/>
              <a:cs typeface="Bebas Neue" pitchFamily="34" charset="0"/>
            </a:endParaRPr>
          </a:p>
          <a:p>
            <a:r>
              <a:rPr lang="en-US" sz="50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04</a:t>
            </a:r>
          </a:p>
          <a:p>
            <a:endParaRPr lang="en-US" sz="5000" dirty="0">
              <a:solidFill>
                <a:srgbClr val="000000"/>
              </a:solidFill>
              <a:latin typeface="Bebas Neue" pitchFamily="34" charset="0"/>
              <a:cs typeface="Bebas Neue" pitchFamily="34" charset="0"/>
            </a:endParaRPr>
          </a:p>
          <a:p>
            <a:r>
              <a:rPr lang="en-US" sz="50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05</a:t>
            </a:r>
          </a:p>
          <a:p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2510352" y="1409700"/>
            <a:ext cx="6481248" cy="2389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kern="0" spc="300" dirty="0">
                <a:solidFill>
                  <a:srgbClr val="000000"/>
                </a:solidFill>
                <a:latin typeface="Bebas Neue" pitchFamily="34" charset="0"/>
                <a:cs typeface="Bebas Neue" pitchFamily="34" charset="0"/>
              </a:rPr>
              <a:t>CONTENTS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8771180" y="1746133"/>
            <a:ext cx="67967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개요</a:t>
            </a:r>
            <a:endParaRPr 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71180" y="3283766"/>
            <a:ext cx="865490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개발 환경</a:t>
            </a:r>
            <a:endParaRPr 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45780" y="4865868"/>
            <a:ext cx="865490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개발</a:t>
            </a:r>
            <a:endParaRPr 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45780" y="6363218"/>
            <a:ext cx="865490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완성 프로그램</a:t>
            </a:r>
            <a:endParaRPr 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71180" y="7928922"/>
            <a:ext cx="865490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기대효과 및 향후계획</a:t>
            </a:r>
            <a:endParaRPr lang="en-US" sz="24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2650913" y="2736733"/>
            <a:ext cx="3826087" cy="313458"/>
            <a:chOff x="2522541" y="3605104"/>
            <a:chExt cx="3826087" cy="3134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22541" y="3605104"/>
              <a:ext cx="3826087" cy="3134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224" y="5143500"/>
            <a:ext cx="9271840" cy="43148"/>
            <a:chOff x="2694224" y="5222544"/>
            <a:chExt cx="9271840" cy="431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2694224" y="5222544"/>
              <a:ext cx="9271840" cy="43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개발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42902F3C-1B23-A83F-3E09-CF0D5540E9B4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B112EB37-64B7-9349-82C1-0C6CDAB95053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단어 문장화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4904738A-4858-AD24-A736-325D7ED5E8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505" y="3310441"/>
            <a:ext cx="6296536" cy="4252791"/>
          </a:xfrm>
          <a:prstGeom prst="rect">
            <a:avLst/>
          </a:prstGeom>
        </p:spPr>
      </p:pic>
      <p:pic>
        <p:nvPicPr>
          <p:cNvPr id="57" name="그림 56" descr="테이블이(가) 표시된 사진&#10;&#10;자동 생성된 설명">
            <a:extLst>
              <a:ext uri="{FF2B5EF4-FFF2-40B4-BE49-F238E27FC236}">
                <a16:creationId xmlns:a16="http://schemas.microsoft.com/office/drawing/2014/main" id="{D9E352CE-D3E4-E087-30C9-C4AEB938E2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57" y="8115300"/>
            <a:ext cx="7301143" cy="144521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A993914-FF72-2D74-F418-8B7B0E24F5F9}"/>
              </a:ext>
            </a:extLst>
          </p:cNvPr>
          <p:cNvSpPr txBox="1"/>
          <p:nvPr/>
        </p:nvSpPr>
        <p:spPr>
          <a:xfrm>
            <a:off x="13106400" y="4991100"/>
            <a:ext cx="41885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데이터 셋 개수 </a:t>
            </a:r>
            <a:r>
              <a:rPr kumimoji="1" lang="en-US" altLang="ko-KR" sz="2400" dirty="0"/>
              <a:t>:</a:t>
            </a:r>
            <a:r>
              <a:rPr kumimoji="1" lang="ko-KR" altLang="en-US" sz="2400" dirty="0"/>
              <a:t> </a:t>
            </a:r>
            <a:r>
              <a:rPr kumimoji="1" lang="en-US" altLang="ko-KR" sz="2400" dirty="0"/>
              <a:t>2748</a:t>
            </a:r>
            <a:r>
              <a:rPr kumimoji="1" lang="ko-KR" altLang="en-US" sz="2400" dirty="0"/>
              <a:t>개</a:t>
            </a:r>
            <a:endParaRPr kumimoji="1" lang="en-US" altLang="ko-KR" sz="2400" dirty="0"/>
          </a:p>
          <a:p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Data shape : (2748, 30, 225)</a:t>
            </a:r>
          </a:p>
          <a:p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2400" dirty="0"/>
              <a:t>Train : </a:t>
            </a:r>
            <a:r>
              <a:rPr kumimoji="1" lang="en-US" altLang="ko-Kore-KR" sz="2400" dirty="0" err="1"/>
              <a:t>val</a:t>
            </a:r>
            <a:r>
              <a:rPr kumimoji="1" lang="en-US" altLang="ko-Kore-KR" sz="2400" dirty="0"/>
              <a:t> : test = 8 : 1 : 1</a:t>
            </a:r>
            <a:endParaRPr kumimoji="1" lang="ko-Kore-KR" altLang="en-US" sz="2400" dirty="0"/>
          </a:p>
        </p:txBody>
      </p:sp>
      <p:grpSp>
        <p:nvGrpSpPr>
          <p:cNvPr id="116" name="그룹 1005">
            <a:extLst>
              <a:ext uri="{FF2B5EF4-FFF2-40B4-BE49-F238E27FC236}">
                <a16:creationId xmlns:a16="http://schemas.microsoft.com/office/drawing/2014/main" id="{7EC7D46F-25FE-C7B4-0833-D8946800ACBC}"/>
              </a:ext>
            </a:extLst>
          </p:cNvPr>
          <p:cNvGrpSpPr/>
          <p:nvPr/>
        </p:nvGrpSpPr>
        <p:grpSpPr>
          <a:xfrm>
            <a:off x="12801600" y="4146199"/>
            <a:ext cx="4399185" cy="3588101"/>
            <a:chOff x="5621283" y="6059245"/>
            <a:chExt cx="2351883" cy="2336050"/>
          </a:xfrm>
        </p:grpSpPr>
        <p:pic>
          <p:nvPicPr>
            <p:cNvPr id="117" name="Object 24">
              <a:extLst>
                <a:ext uri="{FF2B5EF4-FFF2-40B4-BE49-F238E27FC236}">
                  <a16:creationId xmlns:a16="http://schemas.microsoft.com/office/drawing/2014/main" id="{2949B73A-60B2-CD24-B4FF-C77795B94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1283" y="6059245"/>
              <a:ext cx="2351883" cy="2336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278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단어 문장화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3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개발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D8B40B25-A256-5414-8BC2-90EF0F6B1017}"/>
              </a:ext>
            </a:extLst>
          </p:cNvPr>
          <p:cNvSpPr txBox="1"/>
          <p:nvPr/>
        </p:nvSpPr>
        <p:spPr>
          <a:xfrm>
            <a:off x="589215" y="3122991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01.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모델 학습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Object 35">
            <a:extLst>
              <a:ext uri="{FF2B5EF4-FFF2-40B4-BE49-F238E27FC236}">
                <a16:creationId xmlns:a16="http://schemas.microsoft.com/office/drawing/2014/main" id="{6B9A30AF-79EB-08D9-6361-B7548A879367}"/>
              </a:ext>
            </a:extLst>
          </p:cNvPr>
          <p:cNvSpPr txBox="1"/>
          <p:nvPr/>
        </p:nvSpPr>
        <p:spPr>
          <a:xfrm>
            <a:off x="589215" y="3963877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02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단어 문장화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5D88C-A37A-0AA2-D2EA-02BCF9C17980}"/>
              </a:ext>
            </a:extLst>
          </p:cNvPr>
          <p:cNvSpPr txBox="1"/>
          <p:nvPr/>
        </p:nvSpPr>
        <p:spPr>
          <a:xfrm>
            <a:off x="7086600" y="5833811"/>
            <a:ext cx="1633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오른쪽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팔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아프다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63780614-0707-264D-B361-2CD4B6248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023" y="4838700"/>
            <a:ext cx="1073827" cy="107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0CF112B-A5E1-ED57-1534-BFB112DC73BF}"/>
              </a:ext>
            </a:extLst>
          </p:cNvPr>
          <p:cNvSpPr/>
          <p:nvPr/>
        </p:nvSpPr>
        <p:spPr>
          <a:xfrm>
            <a:off x="9177836" y="6213042"/>
            <a:ext cx="838200" cy="2572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FC7873-2E5B-2D98-518B-885EF78DB6EE}"/>
              </a:ext>
            </a:extLst>
          </p:cNvPr>
          <p:cNvSpPr txBox="1"/>
          <p:nvPr/>
        </p:nvSpPr>
        <p:spPr>
          <a:xfrm>
            <a:off x="10711745" y="5987699"/>
            <a:ext cx="1633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i="0" dirty="0">
                <a:solidFill>
                  <a:srgbClr val="000000"/>
                </a:solidFill>
                <a:effectLst/>
                <a:latin typeface="noto"/>
              </a:rPr>
              <a:t>My right arm hurts</a:t>
            </a:r>
            <a:endParaRPr lang="ko-KR" altLang="en-US" sz="2000" b="1" dirty="0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193638F4-812B-E432-0C73-CEDB92DB9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0023" y="4838700"/>
            <a:ext cx="1073827" cy="107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4C064E4F-73B0-D545-6556-F5395A3F94E8}"/>
              </a:ext>
            </a:extLst>
          </p:cNvPr>
          <p:cNvSpPr/>
          <p:nvPr/>
        </p:nvSpPr>
        <p:spPr>
          <a:xfrm>
            <a:off x="12987836" y="6213042"/>
            <a:ext cx="838200" cy="2572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D29877-BE11-9311-30BC-FEBA3EB92E0E}"/>
              </a:ext>
            </a:extLst>
          </p:cNvPr>
          <p:cNvSpPr txBox="1"/>
          <p:nvPr/>
        </p:nvSpPr>
        <p:spPr>
          <a:xfrm>
            <a:off x="14468876" y="5785060"/>
            <a:ext cx="16332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오른팔이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아프다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37DD3B-5CD2-9F09-31D1-5EE22CAB818F}"/>
              </a:ext>
            </a:extLst>
          </p:cNvPr>
          <p:cNvSpPr txBox="1"/>
          <p:nvPr/>
        </p:nvSpPr>
        <p:spPr>
          <a:xfrm>
            <a:off x="9167972" y="6572474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한글 </a:t>
            </a:r>
            <a:r>
              <a:rPr lang="en-US" altLang="ko-KR" sz="1000" dirty="0"/>
              <a:t>-&gt; </a:t>
            </a:r>
            <a:r>
              <a:rPr lang="ko-KR" altLang="en-US" sz="1000" dirty="0"/>
              <a:t>영어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D9624F-F926-6795-FE51-8284F81E20CC}"/>
              </a:ext>
            </a:extLst>
          </p:cNvPr>
          <p:cNvSpPr txBox="1"/>
          <p:nvPr/>
        </p:nvSpPr>
        <p:spPr>
          <a:xfrm>
            <a:off x="12954000" y="6573679"/>
            <a:ext cx="8579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영어 </a:t>
            </a:r>
            <a:r>
              <a:rPr lang="en-US" altLang="ko-KR" sz="1000" dirty="0"/>
              <a:t>-&gt; </a:t>
            </a:r>
            <a:r>
              <a:rPr lang="ko-KR" altLang="en-US" sz="1000" dirty="0"/>
              <a:t>한글</a:t>
            </a:r>
          </a:p>
        </p:txBody>
      </p:sp>
    </p:spTree>
    <p:extLst>
      <p:ext uri="{BB962C8B-B14F-4D97-AF65-F5344CB8AC3E}">
        <p14:creationId xmlns:p14="http://schemas.microsoft.com/office/powerpoint/2010/main" val="2639385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5558" y="3360089"/>
            <a:ext cx="5038380" cy="3708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500" kern="0" spc="2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0</a:t>
            </a:r>
            <a:r>
              <a:rPr lang="en-US" altLang="ko-KR" sz="23500" kern="0" spc="2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4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036913" y="4914900"/>
            <a:ext cx="516448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b="1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완성 프로그램</a:t>
            </a:r>
            <a:endParaRPr lang="en-US" sz="3400" b="1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5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201400" y="4152900"/>
            <a:ext cx="3078634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01. 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동작 시나리오</a:t>
            </a:r>
            <a:endParaRPr lang="en-US" altLang="ko-KR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endParaRPr lang="en-US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02. 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기능 설명</a:t>
            </a:r>
            <a:endParaRPr lang="en-US" altLang="ko-KR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endParaRPr lang="en-US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03. 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시연 연상</a:t>
            </a:r>
            <a:endParaRPr lang="en-US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830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프로그램 동작 시나리오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완성 프로그램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337FA164-F5C6-D606-02DB-01F35AF7A05E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동작 시나리오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76616AE9-4DB3-A288-8C76-A43A9BB6FC03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기능 설명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AA745437-5B44-8670-7670-A649AD6B0DD1}"/>
              </a:ext>
            </a:extLst>
          </p:cNvPr>
          <p:cNvSpPr txBox="1"/>
          <p:nvPr/>
        </p:nvSpPr>
        <p:spPr>
          <a:xfrm>
            <a:off x="589215" y="4941637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03.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시연 영상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A9EBAD2-7D5F-220D-819E-84ECFA7844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10" y="3063973"/>
            <a:ext cx="12036999" cy="670306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EA9B583-5B64-E553-48F1-66D2183F39B4}"/>
              </a:ext>
            </a:extLst>
          </p:cNvPr>
          <p:cNvSpPr/>
          <p:nvPr/>
        </p:nvSpPr>
        <p:spPr>
          <a:xfrm>
            <a:off x="11887200" y="7810500"/>
            <a:ext cx="3352800" cy="14028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859015CA-5AC8-95DF-18C3-12DF3B53B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476" y="7810500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808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설명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완성 프로그램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A4C93CF6-7079-57B3-88EA-DAE6F4548E73}"/>
              </a:ext>
            </a:extLst>
          </p:cNvPr>
          <p:cNvSpPr txBox="1"/>
          <p:nvPr/>
        </p:nvSpPr>
        <p:spPr>
          <a:xfrm>
            <a:off x="589215" y="3122991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01.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동작 시나리오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Object 33">
            <a:extLst>
              <a:ext uri="{FF2B5EF4-FFF2-40B4-BE49-F238E27FC236}">
                <a16:creationId xmlns:a16="http://schemas.microsoft.com/office/drawing/2014/main" id="{F93B3DBA-4072-C543-B385-07D99929F923}"/>
              </a:ext>
            </a:extLst>
          </p:cNvPr>
          <p:cNvSpPr txBox="1"/>
          <p:nvPr/>
        </p:nvSpPr>
        <p:spPr>
          <a:xfrm>
            <a:off x="589215" y="4941637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03.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시연 영상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Object 35">
            <a:extLst>
              <a:ext uri="{FF2B5EF4-FFF2-40B4-BE49-F238E27FC236}">
                <a16:creationId xmlns:a16="http://schemas.microsoft.com/office/drawing/2014/main" id="{A307AFA1-117A-91DF-F90C-848B455302C7}"/>
              </a:ext>
            </a:extLst>
          </p:cNvPr>
          <p:cNvSpPr txBox="1"/>
          <p:nvPr/>
        </p:nvSpPr>
        <p:spPr>
          <a:xfrm>
            <a:off x="589215" y="3963877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02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기능 설명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6E2096-EE82-A69D-DDC6-66B62A8754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509" y="2682613"/>
            <a:ext cx="7637671" cy="69143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04CB9B5-7D95-AA90-888A-328C61646E86}"/>
              </a:ext>
            </a:extLst>
          </p:cNvPr>
          <p:cNvSpPr/>
          <p:nvPr/>
        </p:nvSpPr>
        <p:spPr>
          <a:xfrm>
            <a:off x="10896600" y="3467100"/>
            <a:ext cx="4830580" cy="381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E6791-F778-182D-2CC7-EF22F259398D}"/>
              </a:ext>
            </a:extLst>
          </p:cNvPr>
          <p:cNvSpPr txBox="1"/>
          <p:nvPr/>
        </p:nvSpPr>
        <p:spPr>
          <a:xfrm>
            <a:off x="16459200" y="5030569"/>
            <a:ext cx="1622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매일 달라지는</a:t>
            </a:r>
            <a:endParaRPr lang="en-US" altLang="ko-KR" dirty="0">
              <a:solidFill>
                <a:srgbClr val="FF0000"/>
              </a:solidFill>
            </a:endParaRPr>
          </a:p>
          <a:p>
            <a:pPr algn="ctr"/>
            <a:r>
              <a:rPr lang="ko-KR" altLang="en-US" dirty="0" err="1">
                <a:solidFill>
                  <a:srgbClr val="FF0000"/>
                </a:solidFill>
              </a:rPr>
              <a:t>수어</a:t>
            </a:r>
            <a:r>
              <a:rPr lang="ko-KR" altLang="en-US" dirty="0">
                <a:solidFill>
                  <a:srgbClr val="FF0000"/>
                </a:solidFill>
              </a:rPr>
              <a:t> 영상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B7E444-B4B5-B2D6-49D4-3D1E2F901B9B}"/>
              </a:ext>
            </a:extLst>
          </p:cNvPr>
          <p:cNvCxnSpPr>
            <a:stCxn id="7" idx="1"/>
            <a:endCxn id="2" idx="3"/>
          </p:cNvCxnSpPr>
          <p:nvPr/>
        </p:nvCxnSpPr>
        <p:spPr>
          <a:xfrm flipH="1">
            <a:off x="15727180" y="5353735"/>
            <a:ext cx="732020" cy="18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2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기능 설명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완성 프로그램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Object 32">
            <a:extLst>
              <a:ext uri="{FF2B5EF4-FFF2-40B4-BE49-F238E27FC236}">
                <a16:creationId xmlns:a16="http://schemas.microsoft.com/office/drawing/2014/main" id="{A4C93CF6-7079-57B3-88EA-DAE6F4548E73}"/>
              </a:ext>
            </a:extLst>
          </p:cNvPr>
          <p:cNvSpPr txBox="1"/>
          <p:nvPr/>
        </p:nvSpPr>
        <p:spPr>
          <a:xfrm>
            <a:off x="589215" y="3122991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01.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동작 시나리오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2" name="Object 33">
            <a:extLst>
              <a:ext uri="{FF2B5EF4-FFF2-40B4-BE49-F238E27FC236}">
                <a16:creationId xmlns:a16="http://schemas.microsoft.com/office/drawing/2014/main" id="{F93B3DBA-4072-C543-B385-07D99929F923}"/>
              </a:ext>
            </a:extLst>
          </p:cNvPr>
          <p:cNvSpPr txBox="1"/>
          <p:nvPr/>
        </p:nvSpPr>
        <p:spPr>
          <a:xfrm>
            <a:off x="589215" y="4941637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03.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시연 영상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Object 35">
            <a:extLst>
              <a:ext uri="{FF2B5EF4-FFF2-40B4-BE49-F238E27FC236}">
                <a16:creationId xmlns:a16="http://schemas.microsoft.com/office/drawing/2014/main" id="{A307AFA1-117A-91DF-F90C-848B455302C7}"/>
              </a:ext>
            </a:extLst>
          </p:cNvPr>
          <p:cNvSpPr txBox="1"/>
          <p:nvPr/>
        </p:nvSpPr>
        <p:spPr>
          <a:xfrm>
            <a:off x="589215" y="3963877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02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기능 설명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5DB56FB-6A75-D5AB-6EEA-34D0EB428C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16" y="2535142"/>
            <a:ext cx="7765106" cy="6767661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67B49082-4E87-CDAF-BC0F-356117D182F4}"/>
              </a:ext>
            </a:extLst>
          </p:cNvPr>
          <p:cNvSpPr/>
          <p:nvPr/>
        </p:nvSpPr>
        <p:spPr>
          <a:xfrm>
            <a:off x="9829800" y="7429500"/>
            <a:ext cx="533400" cy="50082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6748E-87B1-E2FA-E97D-B8F5C4275D34}"/>
              </a:ext>
            </a:extLst>
          </p:cNvPr>
          <p:cNvSpPr txBox="1"/>
          <p:nvPr/>
        </p:nvSpPr>
        <p:spPr>
          <a:xfrm>
            <a:off x="7292840" y="7290193"/>
            <a:ext cx="1622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손목 </a:t>
            </a:r>
            <a:r>
              <a:rPr lang="en-US" altLang="ko-KR" dirty="0" err="1">
                <a:solidFill>
                  <a:srgbClr val="FF0000"/>
                </a:solidFill>
              </a:rPr>
              <a:t>keypoint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Y &gt;= 0.85 </a:t>
            </a:r>
            <a:r>
              <a:rPr lang="ko-KR" altLang="en-US" dirty="0">
                <a:solidFill>
                  <a:srgbClr val="FF0000"/>
                </a:solidFill>
              </a:rPr>
              <a:t>이상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이면 번역시작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96A7225-8809-CA71-0115-64907BB2625B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8915400" y="7679913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ECE1685-3EB9-1B4B-D0DF-E57267AE16F2}"/>
              </a:ext>
            </a:extLst>
          </p:cNvPr>
          <p:cNvSpPr/>
          <p:nvPr/>
        </p:nvSpPr>
        <p:spPr>
          <a:xfrm>
            <a:off x="13563600" y="2535142"/>
            <a:ext cx="1143000" cy="5015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B3C5C7-6F14-0DCE-4834-FBEFED17B6AB}"/>
              </a:ext>
            </a:extLst>
          </p:cNvPr>
          <p:cNvSpPr txBox="1"/>
          <p:nvPr/>
        </p:nvSpPr>
        <p:spPr>
          <a:xfrm>
            <a:off x="15698289" y="2576740"/>
            <a:ext cx="2115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rgbClr val="FF0000"/>
                </a:solidFill>
              </a:rPr>
              <a:t>Keypoint</a:t>
            </a:r>
            <a:r>
              <a:rPr lang="en-US" altLang="ko-KR" dirty="0">
                <a:solidFill>
                  <a:srgbClr val="FF0000"/>
                </a:solidFill>
              </a:rPr>
              <a:t> line On/Off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9C7D9E-4DA2-37FF-2736-45469B162F34}"/>
              </a:ext>
            </a:extLst>
          </p:cNvPr>
          <p:cNvCxnSpPr>
            <a:endCxn id="12" idx="3"/>
          </p:cNvCxnSpPr>
          <p:nvPr/>
        </p:nvCxnSpPr>
        <p:spPr>
          <a:xfrm flipH="1">
            <a:off x="14706600" y="2682613"/>
            <a:ext cx="1008622" cy="103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ACD5B6D-CE0B-B3DE-70E4-71A994419235}"/>
              </a:ext>
            </a:extLst>
          </p:cNvPr>
          <p:cNvSpPr/>
          <p:nvPr/>
        </p:nvSpPr>
        <p:spPr>
          <a:xfrm>
            <a:off x="14162107" y="3584612"/>
            <a:ext cx="602223" cy="50155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155749-C73A-DCEC-6D17-885554583193}"/>
              </a:ext>
            </a:extLst>
          </p:cNvPr>
          <p:cNvSpPr txBox="1"/>
          <p:nvPr/>
        </p:nvSpPr>
        <p:spPr>
          <a:xfrm>
            <a:off x="15498352" y="3373723"/>
            <a:ext cx="11148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수어</a:t>
            </a:r>
            <a:r>
              <a:rPr lang="ko-KR" altLang="en-US" dirty="0">
                <a:solidFill>
                  <a:srgbClr val="FF0000"/>
                </a:solidFill>
              </a:rPr>
              <a:t> 번역중인 프레임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2E8E56C-37C4-CF7C-EC99-E8BE9C7A552A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14764330" y="3835389"/>
            <a:ext cx="6810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3C84991-861F-5B34-896F-F70A4A0D4304}"/>
              </a:ext>
            </a:extLst>
          </p:cNvPr>
          <p:cNvSpPr/>
          <p:nvPr/>
        </p:nvSpPr>
        <p:spPr>
          <a:xfrm>
            <a:off x="8214066" y="8463936"/>
            <a:ext cx="7102134" cy="72348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D20D354-CCEE-1AEA-B9C8-895134A0BB3C}"/>
              </a:ext>
            </a:extLst>
          </p:cNvPr>
          <p:cNvSpPr txBox="1"/>
          <p:nvPr/>
        </p:nvSpPr>
        <p:spPr>
          <a:xfrm>
            <a:off x="16163470" y="8301945"/>
            <a:ext cx="1114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번역 된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 err="1">
                <a:solidFill>
                  <a:srgbClr val="FF0000"/>
                </a:solidFill>
              </a:rPr>
              <a:t>수어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CADE6EA-6BD7-ACBD-C674-C24D05D3351C}"/>
              </a:ext>
            </a:extLst>
          </p:cNvPr>
          <p:cNvCxnSpPr>
            <a:cxnSpLocks/>
          </p:cNvCxnSpPr>
          <p:nvPr/>
        </p:nvCxnSpPr>
        <p:spPr>
          <a:xfrm flipH="1">
            <a:off x="15429448" y="8763611"/>
            <a:ext cx="68108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179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시연 영상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4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완성 프로그램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9" name="Object 5">
            <a:extLst>
              <a:ext uri="{FF2B5EF4-FFF2-40B4-BE49-F238E27FC236}">
                <a16:creationId xmlns:a16="http://schemas.microsoft.com/office/drawing/2014/main" id="{03489039-64D6-63F6-FF15-4A9C5FE55602}"/>
              </a:ext>
            </a:extLst>
          </p:cNvPr>
          <p:cNvSpPr txBox="1"/>
          <p:nvPr/>
        </p:nvSpPr>
        <p:spPr>
          <a:xfrm>
            <a:off x="589215" y="3122991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01.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동작 시나리오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8CD91444-F7F2-81EF-2BBE-D0E38B46E3D0}"/>
              </a:ext>
            </a:extLst>
          </p:cNvPr>
          <p:cNvSpPr txBox="1"/>
          <p:nvPr/>
        </p:nvSpPr>
        <p:spPr>
          <a:xfrm>
            <a:off x="589215" y="3979634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기능 설명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C7AC7FDA-8D8E-2143-3F0E-09A66D42A3DF}"/>
              </a:ext>
            </a:extLst>
          </p:cNvPr>
          <p:cNvSpPr txBox="1"/>
          <p:nvPr/>
        </p:nvSpPr>
        <p:spPr>
          <a:xfrm>
            <a:off x="589216" y="4820520"/>
            <a:ext cx="314630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03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시연 영상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0B99D037-3507-E9C9-335A-8121CD6BCF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67949" y="2782063"/>
            <a:ext cx="7805451" cy="658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0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5558" y="3360089"/>
            <a:ext cx="5038380" cy="3708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500" kern="0" spc="2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0</a:t>
            </a:r>
            <a:r>
              <a:rPr lang="en-US" altLang="ko-KR" sz="23500" kern="0" spc="2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5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011513" y="4392880"/>
            <a:ext cx="5164487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b="1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기대효과</a:t>
            </a:r>
            <a:endParaRPr lang="en-US" altLang="ko-KR" sz="3400" b="1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5 Medium" pitchFamily="34" charset="0"/>
            </a:endParaRPr>
          </a:p>
          <a:p>
            <a:pPr algn="ctr"/>
            <a:r>
              <a:rPr lang="ko-KR" altLang="en-US" sz="3400" b="1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및</a:t>
            </a:r>
            <a:endParaRPr lang="en-US" altLang="ko-KR" sz="3400" b="1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5 Medium" pitchFamily="34" charset="0"/>
            </a:endParaRPr>
          </a:p>
          <a:p>
            <a:pPr algn="ctr"/>
            <a:r>
              <a:rPr lang="ko-KR" altLang="en-US" sz="3400" b="1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향후계획</a:t>
            </a:r>
            <a:endParaRPr lang="en-US" sz="3400" b="1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5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201400" y="4530178"/>
            <a:ext cx="3398134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01. 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기대효과</a:t>
            </a:r>
            <a:endParaRPr lang="en-US" altLang="ko-KR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endParaRPr lang="en-US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02. 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향후계획</a:t>
            </a:r>
            <a:endParaRPr lang="en-US" altLang="ko-KR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62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기대효과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5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완성 프로그램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E1E4CA51-DF9F-302B-12A6-CE449C960E2A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기대효과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D53B85C0-2398-9AFB-FDF0-9FE30EF6BD6E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향후 계획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직선 연결선 9">
            <a:extLst>
              <a:ext uri="{FF2B5EF4-FFF2-40B4-BE49-F238E27FC236}">
                <a16:creationId xmlns:a16="http://schemas.microsoft.com/office/drawing/2014/main" id="{7CD0A9ED-FC2E-9EEE-2E78-728C64D4D834}"/>
              </a:ext>
            </a:extLst>
          </p:cNvPr>
          <p:cNvCxnSpPr>
            <a:cxnSpLocks/>
          </p:cNvCxnSpPr>
          <p:nvPr/>
        </p:nvCxnSpPr>
        <p:spPr>
          <a:xfrm>
            <a:off x="6172214" y="6532425"/>
            <a:ext cx="102869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10">
            <a:extLst>
              <a:ext uri="{FF2B5EF4-FFF2-40B4-BE49-F238E27FC236}">
                <a16:creationId xmlns:a16="http://schemas.microsoft.com/office/drawing/2014/main" id="{7CBF6085-8327-C7B3-35C2-C1537F3739B7}"/>
              </a:ext>
            </a:extLst>
          </p:cNvPr>
          <p:cNvCxnSpPr>
            <a:cxnSpLocks/>
          </p:cNvCxnSpPr>
          <p:nvPr/>
        </p:nvCxnSpPr>
        <p:spPr>
          <a:xfrm>
            <a:off x="11409636" y="3370025"/>
            <a:ext cx="0" cy="3162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10">
            <a:extLst>
              <a:ext uri="{FF2B5EF4-FFF2-40B4-BE49-F238E27FC236}">
                <a16:creationId xmlns:a16="http://schemas.microsoft.com/office/drawing/2014/main" id="{D0838D47-E527-F266-9DF1-2635BF6722B2}"/>
              </a:ext>
            </a:extLst>
          </p:cNvPr>
          <p:cNvSpPr txBox="1"/>
          <p:nvPr/>
        </p:nvSpPr>
        <p:spPr>
          <a:xfrm>
            <a:off x="8527626" y="4751870"/>
            <a:ext cx="27093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ore-KR" altLang="en-US" sz="2200" dirty="0"/>
              <a:t>농인의</a:t>
            </a:r>
            <a:r>
              <a:rPr kumimoji="1" lang="ko-KR" altLang="en-US" sz="2200" dirty="0"/>
              <a:t> 불편했던 </a:t>
            </a:r>
            <a:endParaRPr kumimoji="1" lang="en-US" altLang="ko-KR" sz="2200" dirty="0"/>
          </a:p>
          <a:p>
            <a:r>
              <a:rPr kumimoji="1" lang="ko-KR" altLang="en-US" sz="2200" b="1" dirty="0">
                <a:solidFill>
                  <a:srgbClr val="3F5FFF"/>
                </a:solidFill>
              </a:rPr>
              <a:t>의료환경 개선 </a:t>
            </a:r>
            <a:r>
              <a:rPr kumimoji="1" lang="ko-KR" altLang="en-US" sz="2200" dirty="0"/>
              <a:t>가능</a:t>
            </a:r>
            <a:endParaRPr kumimoji="1" lang="en-US" altLang="ko-KR" sz="2200" dirty="0"/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844215CF-62B0-6D6F-0507-4513B67106EF}"/>
              </a:ext>
            </a:extLst>
          </p:cNvPr>
          <p:cNvSpPr txBox="1"/>
          <p:nvPr/>
        </p:nvSpPr>
        <p:spPr>
          <a:xfrm>
            <a:off x="11512227" y="4751870"/>
            <a:ext cx="3218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sz="2200" dirty="0"/>
              <a:t>장애인과 비장애인 간의 </a:t>
            </a:r>
            <a:r>
              <a:rPr kumimoji="1" lang="ko-KR" altLang="en-US" sz="2200" b="1" dirty="0">
                <a:solidFill>
                  <a:srgbClr val="3F5FFF"/>
                </a:solidFill>
              </a:rPr>
              <a:t>의사소통이 원활</a:t>
            </a:r>
            <a:r>
              <a:rPr kumimoji="1" lang="ko-KR" altLang="en-US" sz="2200" dirty="0"/>
              <a:t>해짐</a:t>
            </a:r>
            <a:endParaRPr kumimoji="1" lang="en-US" altLang="ko-KR" sz="2200" dirty="0"/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4AD24516-E296-F91A-88FB-1BA879637FF2}"/>
              </a:ext>
            </a:extLst>
          </p:cNvPr>
          <p:cNvSpPr txBox="1"/>
          <p:nvPr/>
        </p:nvSpPr>
        <p:spPr>
          <a:xfrm>
            <a:off x="8425150" y="7485274"/>
            <a:ext cx="32187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kumimoji="1" lang="ko-KR" altLang="en-US" sz="2200" dirty="0"/>
              <a:t>의료분야 뿐만 아니라</a:t>
            </a:r>
            <a:endParaRPr kumimoji="1" lang="en-US" altLang="ko-KR" sz="2200" dirty="0"/>
          </a:p>
          <a:p>
            <a:pPr algn="r"/>
            <a:r>
              <a:rPr kumimoji="1" lang="ko-KR" altLang="en-US" sz="2200" dirty="0"/>
              <a:t>더 </a:t>
            </a:r>
            <a:r>
              <a:rPr kumimoji="1" lang="ko-KR" altLang="en-US" sz="2200" b="1" dirty="0">
                <a:solidFill>
                  <a:srgbClr val="3F5FFF"/>
                </a:solidFill>
              </a:rPr>
              <a:t>다양한 분야로 영역 확대 가능</a:t>
            </a:r>
            <a:endParaRPr kumimoji="1" lang="en-US" altLang="ko-KR" sz="2200" b="1" dirty="0">
              <a:solidFill>
                <a:srgbClr val="3F5FFF"/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10345554-47F4-C1E3-FCF4-2CB21FDB8B1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14" y="3958945"/>
            <a:ext cx="1782897" cy="178289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5BC99C1-CBB6-19F6-4181-9E01B2C98D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915" y="3958945"/>
            <a:ext cx="1794155" cy="179415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3DC0767-5EB1-C656-694C-660A4F3BF3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1314" y="7124700"/>
            <a:ext cx="1930399" cy="193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30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향후 계획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5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완성 프로그램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3" name="Object 32">
            <a:extLst>
              <a:ext uri="{FF2B5EF4-FFF2-40B4-BE49-F238E27FC236}">
                <a16:creationId xmlns:a16="http://schemas.microsoft.com/office/drawing/2014/main" id="{1C78092B-8980-9873-7CC2-C8979DAB2F0A}"/>
              </a:ext>
            </a:extLst>
          </p:cNvPr>
          <p:cNvSpPr txBox="1"/>
          <p:nvPr/>
        </p:nvSpPr>
        <p:spPr>
          <a:xfrm>
            <a:off x="589215" y="3122991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01.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기대 효과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4" name="Object 35">
            <a:extLst>
              <a:ext uri="{FF2B5EF4-FFF2-40B4-BE49-F238E27FC236}">
                <a16:creationId xmlns:a16="http://schemas.microsoft.com/office/drawing/2014/main" id="{F927A025-6BE4-E88C-F85B-7F88F34E878E}"/>
              </a:ext>
            </a:extLst>
          </p:cNvPr>
          <p:cNvSpPr txBox="1"/>
          <p:nvPr/>
        </p:nvSpPr>
        <p:spPr>
          <a:xfrm>
            <a:off x="589215" y="3963877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02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향후 계획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25" name="그룹 1005">
            <a:extLst>
              <a:ext uri="{FF2B5EF4-FFF2-40B4-BE49-F238E27FC236}">
                <a16:creationId xmlns:a16="http://schemas.microsoft.com/office/drawing/2014/main" id="{5CFB2D6E-7FED-2829-1D80-EB5F3B5098C8}"/>
              </a:ext>
            </a:extLst>
          </p:cNvPr>
          <p:cNvGrpSpPr/>
          <p:nvPr/>
        </p:nvGrpSpPr>
        <p:grpSpPr>
          <a:xfrm>
            <a:off x="10356537" y="2781847"/>
            <a:ext cx="1428501" cy="1428501"/>
            <a:chOff x="10592795" y="3178704"/>
            <a:chExt cx="1428501" cy="1428501"/>
          </a:xfrm>
        </p:grpSpPr>
        <p:pic>
          <p:nvPicPr>
            <p:cNvPr id="26" name="Object 24">
              <a:extLst>
                <a:ext uri="{FF2B5EF4-FFF2-40B4-BE49-F238E27FC236}">
                  <a16:creationId xmlns:a16="http://schemas.microsoft.com/office/drawing/2014/main" id="{26BC3662-96EF-27FB-9623-807D1E1A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2795" y="3178704"/>
              <a:ext cx="1428501" cy="1428501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61427B92-03DE-3C59-8F1E-053EAA120E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87" y="4312163"/>
            <a:ext cx="2584812" cy="2584812"/>
          </a:xfrm>
          <a:prstGeom prst="rect">
            <a:avLst/>
          </a:prstGeom>
        </p:spPr>
      </p:pic>
      <p:grpSp>
        <p:nvGrpSpPr>
          <p:cNvPr id="28" name="그룹 1005">
            <a:extLst>
              <a:ext uri="{FF2B5EF4-FFF2-40B4-BE49-F238E27FC236}">
                <a16:creationId xmlns:a16="http://schemas.microsoft.com/office/drawing/2014/main" id="{EEF7ABAF-B080-092F-837D-64D95932BA16}"/>
              </a:ext>
            </a:extLst>
          </p:cNvPr>
          <p:cNvGrpSpPr/>
          <p:nvPr/>
        </p:nvGrpSpPr>
        <p:grpSpPr>
          <a:xfrm>
            <a:off x="10356537" y="6610599"/>
            <a:ext cx="1428501" cy="1428501"/>
            <a:chOff x="10592795" y="3178704"/>
            <a:chExt cx="1428501" cy="1428501"/>
          </a:xfrm>
        </p:grpSpPr>
        <p:pic>
          <p:nvPicPr>
            <p:cNvPr id="29" name="Object 24">
              <a:extLst>
                <a:ext uri="{FF2B5EF4-FFF2-40B4-BE49-F238E27FC236}">
                  <a16:creationId xmlns:a16="http://schemas.microsoft.com/office/drawing/2014/main" id="{8DFA76D6-59C5-F190-4683-508AD45AE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92795" y="3178704"/>
              <a:ext cx="1428501" cy="142850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2EA24D-7F7E-0E39-4938-76F36D7AF7AB}"/>
              </a:ext>
            </a:extLst>
          </p:cNvPr>
          <p:cNvSpPr txBox="1"/>
          <p:nvPr/>
        </p:nvSpPr>
        <p:spPr>
          <a:xfrm>
            <a:off x="10470477" y="3311431"/>
            <a:ext cx="153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chemeClr val="bg1"/>
                </a:solidFill>
              </a:rPr>
              <a:t>현재</a:t>
            </a:r>
            <a:r>
              <a:rPr kumimoji="1" lang="ko-KR" altLang="en-US" b="1" dirty="0">
                <a:solidFill>
                  <a:schemeClr val="bg1"/>
                </a:solidFill>
              </a:rPr>
              <a:t> 상황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D50370-6169-56D8-52B0-AF0F43557937}"/>
              </a:ext>
            </a:extLst>
          </p:cNvPr>
          <p:cNvSpPr txBox="1"/>
          <p:nvPr/>
        </p:nvSpPr>
        <p:spPr>
          <a:xfrm>
            <a:off x="10482255" y="7140184"/>
            <a:ext cx="1530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chemeClr val="bg1"/>
                </a:solidFill>
              </a:rPr>
              <a:t>향후</a:t>
            </a:r>
            <a:r>
              <a:rPr kumimoji="1" lang="ko-KR" altLang="en-US" b="1" dirty="0">
                <a:solidFill>
                  <a:schemeClr val="bg1"/>
                </a:solidFill>
              </a:rPr>
              <a:t> 계획</a:t>
            </a:r>
            <a:endParaRPr kumimoji="1" lang="ko-Kore-KR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D87AF-43B2-4812-0FF9-ACE2FB2E9E8D}"/>
              </a:ext>
            </a:extLst>
          </p:cNvPr>
          <p:cNvSpPr txBox="1"/>
          <p:nvPr/>
        </p:nvSpPr>
        <p:spPr>
          <a:xfrm>
            <a:off x="12028033" y="3140214"/>
            <a:ext cx="5800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/>
              <a:t>의료분야를</a:t>
            </a:r>
            <a:r>
              <a:rPr kumimoji="1" lang="ko-KR" altLang="en-US" sz="2000" dirty="0"/>
              <a:t> 중점으로 선정한 </a:t>
            </a:r>
            <a:r>
              <a:rPr kumimoji="1" lang="en-US" altLang="ko-KR" sz="2000" dirty="0"/>
              <a:t>56</a:t>
            </a:r>
            <a:r>
              <a:rPr kumimoji="1" lang="ko-KR" altLang="en-US" sz="2000" dirty="0"/>
              <a:t>개의 단어를 이용하여 </a:t>
            </a:r>
            <a:r>
              <a:rPr kumimoji="1" lang="en-US" altLang="ko-KR" sz="2000" dirty="0"/>
              <a:t>PC</a:t>
            </a:r>
            <a:r>
              <a:rPr kumimoji="1" lang="ko-KR" altLang="en-US" sz="2000" dirty="0"/>
              <a:t>에서 </a:t>
            </a:r>
            <a:r>
              <a:rPr kumimoji="1" lang="ko-KR" altLang="en-US" sz="2000" dirty="0" err="1"/>
              <a:t>수어</a:t>
            </a:r>
            <a:r>
              <a:rPr kumimoji="1" lang="ko-KR" altLang="en-US" sz="2000" dirty="0"/>
              <a:t> 번역 기능을 사용할 수 있음</a:t>
            </a:r>
            <a:endParaRPr kumimoji="1" lang="ko-Kore-KR" alt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E8BD5D0-B7A9-937C-6E13-99127B331855}"/>
              </a:ext>
            </a:extLst>
          </p:cNvPr>
          <p:cNvSpPr txBox="1"/>
          <p:nvPr/>
        </p:nvSpPr>
        <p:spPr>
          <a:xfrm>
            <a:off x="12136178" y="7200900"/>
            <a:ext cx="543688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의료</a:t>
            </a:r>
            <a:r>
              <a:rPr kumimoji="1" lang="ko-KR" altLang="en-US" dirty="0"/>
              <a:t>분야의 단어 뿐만 아니라 다양한 분야의 단어를 추가하여 </a:t>
            </a:r>
            <a:r>
              <a:rPr kumimoji="1" lang="ko-KR" altLang="en-US" b="1" dirty="0">
                <a:solidFill>
                  <a:srgbClr val="3F5FFF"/>
                </a:solidFill>
              </a:rPr>
              <a:t>활용을 </a:t>
            </a:r>
            <a:r>
              <a:rPr kumimoji="1" lang="ko-KR" altLang="en-US" b="1" dirty="0" err="1">
                <a:solidFill>
                  <a:srgbClr val="3F5FFF"/>
                </a:solidFill>
              </a:rPr>
              <a:t>확대</a:t>
            </a:r>
            <a:r>
              <a:rPr kumimoji="1" lang="ko-KR" altLang="en-US" dirty="0" err="1"/>
              <a:t>해나갈</a:t>
            </a:r>
            <a:r>
              <a:rPr kumimoji="1" lang="ko-KR" altLang="en-US" dirty="0"/>
              <a:t> 예정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3F5FFF"/>
                </a:solidFill>
              </a:rPr>
              <a:t>텍스트</a:t>
            </a:r>
            <a:r>
              <a:rPr kumimoji="1" lang="ko-KR" altLang="en-US" dirty="0"/>
              <a:t>를 </a:t>
            </a:r>
            <a:r>
              <a:rPr kumimoji="1" lang="ko-KR" altLang="en-US" b="1" dirty="0" err="1">
                <a:solidFill>
                  <a:srgbClr val="3F5FFF"/>
                </a:solidFill>
              </a:rPr>
              <a:t>수어</a:t>
            </a:r>
            <a:r>
              <a:rPr kumimoji="1" lang="ko-KR" altLang="en-US" dirty="0" err="1"/>
              <a:t>로</a:t>
            </a:r>
            <a:r>
              <a:rPr kumimoji="1" lang="ko-KR" altLang="en-US" dirty="0"/>
              <a:t> 나타내는 기능을 추가할 예정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b="1" dirty="0">
                <a:solidFill>
                  <a:srgbClr val="3F5FFF"/>
                </a:solidFill>
              </a:rPr>
              <a:t>프로그램을 앱으로 구현</a:t>
            </a:r>
            <a:r>
              <a:rPr kumimoji="1" lang="ko-KR" altLang="en-US" dirty="0"/>
              <a:t>하여 이 프로그램을 사용할 보다 나은 환경을 제공해줄 예정</a:t>
            </a:r>
            <a:endParaRPr kumimoji="1" lang="ko-Kore-KR" altLang="en-US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4167634E-2A56-DB5A-3E79-DB49F4AA35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596860" y="4936546"/>
            <a:ext cx="947854" cy="9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8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5558" y="3360089"/>
            <a:ext cx="5038380" cy="62654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500" kern="0" spc="2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01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036913" y="4914900"/>
            <a:ext cx="516448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b="1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프로젝트 개요</a:t>
            </a:r>
            <a:endParaRPr lang="en-US" sz="3400" b="1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5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201400" y="4152900"/>
            <a:ext cx="2488079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01. 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개발 배경</a:t>
            </a:r>
            <a:endParaRPr lang="en-US" altLang="ko-KR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endParaRPr lang="en-US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02. </a:t>
            </a:r>
            <a:r>
              <a:rPr lang="ko-KR" altLang="en-US" sz="2800" kern="0" spc="-100" dirty="0" err="1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수어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 설명</a:t>
            </a:r>
            <a:endParaRPr lang="en-US" altLang="ko-KR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endParaRPr lang="en-US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03. 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개발 목표</a:t>
            </a:r>
            <a:endParaRPr lang="en-US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05962" y="6918536"/>
            <a:ext cx="11873789" cy="313458"/>
            <a:chOff x="3205962" y="6918536"/>
            <a:chExt cx="11873789" cy="3134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6918536"/>
              <a:ext cx="11873789" cy="31345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-65839" y="3421950"/>
            <a:ext cx="18199752" cy="57601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1600" kern="0" spc="-3600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3183550" y="2738707"/>
            <a:ext cx="11873789" cy="313458"/>
            <a:chOff x="3205962" y="3261690"/>
            <a:chExt cx="11873789" cy="31345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5962" y="3261690"/>
              <a:ext cx="11873789" cy="3134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개발 배경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개발 배경 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개요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수어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 설명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215" y="4941637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03.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개발 목표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744700" y="2996632"/>
            <a:ext cx="5147826" cy="6618955"/>
          </a:xfrm>
          <a:prstGeom prst="rect">
            <a:avLst/>
          </a:prstGeom>
        </p:spPr>
      </p:pic>
      <p:grpSp>
        <p:nvGrpSpPr>
          <p:cNvPr id="30" name="그룹 1006">
            <a:extLst>
              <a:ext uri="{FF2B5EF4-FFF2-40B4-BE49-F238E27FC236}">
                <a16:creationId xmlns:a16="http://schemas.microsoft.com/office/drawing/2014/main" id="{AE3266D7-0AD3-9840-E3A0-6D43A621674C}"/>
              </a:ext>
            </a:extLst>
          </p:cNvPr>
          <p:cNvGrpSpPr/>
          <p:nvPr/>
        </p:nvGrpSpPr>
        <p:grpSpPr>
          <a:xfrm>
            <a:off x="5555813" y="7163344"/>
            <a:ext cx="6603068" cy="2018756"/>
            <a:chOff x="5600579" y="6720000"/>
            <a:chExt cx="6330849" cy="2266572"/>
          </a:xfrm>
        </p:grpSpPr>
        <p:pic>
          <p:nvPicPr>
            <p:cNvPr id="32" name="Object 30">
              <a:extLst>
                <a:ext uri="{FF2B5EF4-FFF2-40B4-BE49-F238E27FC236}">
                  <a16:creationId xmlns:a16="http://schemas.microsoft.com/office/drawing/2014/main" id="{D0BE1645-096B-BBB3-EF53-27DED348A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0579" y="6720000"/>
              <a:ext cx="6330849" cy="2266572"/>
            </a:xfrm>
            <a:prstGeom prst="rect">
              <a:avLst/>
            </a:prstGeom>
          </p:spPr>
        </p:pic>
      </p:grpSp>
      <p:sp>
        <p:nvSpPr>
          <p:cNvPr id="34" name="Object 33">
            <a:extLst>
              <a:ext uri="{FF2B5EF4-FFF2-40B4-BE49-F238E27FC236}">
                <a16:creationId xmlns:a16="http://schemas.microsoft.com/office/drawing/2014/main" id="{459DF735-5CE5-D37C-7556-0888A5114A02}"/>
              </a:ext>
            </a:extLst>
          </p:cNvPr>
          <p:cNvSpPr txBox="1"/>
          <p:nvPr/>
        </p:nvSpPr>
        <p:spPr>
          <a:xfrm>
            <a:off x="6032709" y="7729516"/>
            <a:ext cx="5700943" cy="13388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kern="0" spc="-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수어를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 중점적으로 사용하는 </a:t>
            </a:r>
            <a:r>
              <a:rPr lang="ko-KR" altLang="en-US" sz="2700" kern="0" spc="-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농인은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 병원에서의 의료 서비스를 받는 데에 불편함이 있다</a:t>
            </a:r>
            <a:r>
              <a:rPr lang="en-US" altLang="ko-KR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.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35" name="그룹 1006">
            <a:extLst>
              <a:ext uri="{FF2B5EF4-FFF2-40B4-BE49-F238E27FC236}">
                <a16:creationId xmlns:a16="http://schemas.microsoft.com/office/drawing/2014/main" id="{CED5C29A-81ED-C40E-49B9-01C9B161D844}"/>
              </a:ext>
            </a:extLst>
          </p:cNvPr>
          <p:cNvGrpSpPr/>
          <p:nvPr/>
        </p:nvGrpSpPr>
        <p:grpSpPr>
          <a:xfrm>
            <a:off x="5486400" y="3208276"/>
            <a:ext cx="6603068" cy="1630424"/>
            <a:chOff x="5600579" y="6720000"/>
            <a:chExt cx="6330849" cy="2266572"/>
          </a:xfrm>
        </p:grpSpPr>
        <p:pic>
          <p:nvPicPr>
            <p:cNvPr id="36" name="Object 30">
              <a:extLst>
                <a:ext uri="{FF2B5EF4-FFF2-40B4-BE49-F238E27FC236}">
                  <a16:creationId xmlns:a16="http://schemas.microsoft.com/office/drawing/2014/main" id="{7E2D91F1-22BA-6840-7176-9EB77BA5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0579" y="6720000"/>
              <a:ext cx="6330849" cy="2266572"/>
            </a:xfrm>
            <a:prstGeom prst="rect">
              <a:avLst/>
            </a:prstGeom>
          </p:spPr>
        </p:pic>
      </p:grpSp>
      <p:sp>
        <p:nvSpPr>
          <p:cNvPr id="37" name="Object 33">
            <a:extLst>
              <a:ext uri="{FF2B5EF4-FFF2-40B4-BE49-F238E27FC236}">
                <a16:creationId xmlns:a16="http://schemas.microsoft.com/office/drawing/2014/main" id="{C02273D3-A42F-7AF4-2BF0-20DB88A8ABD2}"/>
              </a:ext>
            </a:extLst>
          </p:cNvPr>
          <p:cNvSpPr txBox="1"/>
          <p:nvPr/>
        </p:nvSpPr>
        <p:spPr>
          <a:xfrm>
            <a:off x="5963296" y="3774448"/>
            <a:ext cx="5700943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대부분의 시민이 </a:t>
            </a:r>
            <a:r>
              <a:rPr lang="ko-KR" altLang="en-US" sz="2700" kern="0" spc="-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수어에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 대한 지식과 관심이 부족하다</a:t>
            </a:r>
            <a:r>
              <a:rPr lang="en-US" altLang="ko-KR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.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CEB74675-4AEB-2C54-8198-096641798EC0}"/>
              </a:ext>
            </a:extLst>
          </p:cNvPr>
          <p:cNvGrpSpPr/>
          <p:nvPr/>
        </p:nvGrpSpPr>
        <p:grpSpPr>
          <a:xfrm>
            <a:off x="5486400" y="5190749"/>
            <a:ext cx="6603068" cy="1630424"/>
            <a:chOff x="5600579" y="6720000"/>
            <a:chExt cx="6330849" cy="2266572"/>
          </a:xfrm>
        </p:grpSpPr>
        <p:pic>
          <p:nvPicPr>
            <p:cNvPr id="45" name="Object 30">
              <a:extLst>
                <a:ext uri="{FF2B5EF4-FFF2-40B4-BE49-F238E27FC236}">
                  <a16:creationId xmlns:a16="http://schemas.microsoft.com/office/drawing/2014/main" id="{2D7AD3E9-E0CF-4B67-B68D-8252CB8C1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00579" y="6720000"/>
              <a:ext cx="6330849" cy="2266572"/>
            </a:xfrm>
            <a:prstGeom prst="rect">
              <a:avLst/>
            </a:prstGeom>
          </p:spPr>
        </p:pic>
      </p:grpSp>
      <p:sp>
        <p:nvSpPr>
          <p:cNvPr id="46" name="Object 33">
            <a:extLst>
              <a:ext uri="{FF2B5EF4-FFF2-40B4-BE49-F238E27FC236}">
                <a16:creationId xmlns:a16="http://schemas.microsoft.com/office/drawing/2014/main" id="{7CAE01D5-DD63-0B75-5BBD-2BA9D3EBCC0A}"/>
              </a:ext>
            </a:extLst>
          </p:cNvPr>
          <p:cNvSpPr txBox="1"/>
          <p:nvPr/>
        </p:nvSpPr>
        <p:spPr>
          <a:xfrm>
            <a:off x="5924528" y="5901868"/>
            <a:ext cx="5700943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병원에 통역사가 상주하는 곳이 적다</a:t>
            </a:r>
            <a:r>
              <a:rPr lang="en-US" altLang="ko-KR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.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7" name="Object 5">
            <a:extLst>
              <a:ext uri="{FF2B5EF4-FFF2-40B4-BE49-F238E27FC236}">
                <a16:creationId xmlns:a16="http://schemas.microsoft.com/office/drawing/2014/main" id="{86BEBE50-19BF-2DEB-6894-6B2A0E229123}"/>
              </a:ext>
            </a:extLst>
          </p:cNvPr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양쪽 모서리가 둥근 사각형 6">
            <a:extLst>
              <a:ext uri="{FF2B5EF4-FFF2-40B4-BE49-F238E27FC236}">
                <a16:creationId xmlns:a16="http://schemas.microsoft.com/office/drawing/2014/main" id="{D603AA40-B22A-4D19-7C39-B36E84760B64}"/>
              </a:ext>
            </a:extLst>
          </p:cNvPr>
          <p:cNvSpPr/>
          <p:nvPr/>
        </p:nvSpPr>
        <p:spPr>
          <a:xfrm>
            <a:off x="2971800" y="952500"/>
            <a:ext cx="12344400" cy="9372600"/>
          </a:xfrm>
          <a:prstGeom prst="round2SameRect">
            <a:avLst>
              <a:gd name="adj1" fmla="val 3204"/>
              <a:gd name="adj2" fmla="val 0"/>
            </a:avLst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50E09-A431-7686-C43C-65C64EF0876D}"/>
              </a:ext>
            </a:extLst>
          </p:cNvPr>
          <p:cNvSpPr txBox="1"/>
          <p:nvPr/>
        </p:nvSpPr>
        <p:spPr>
          <a:xfrm>
            <a:off x="6743700" y="1257300"/>
            <a:ext cx="480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관련 뉴스</a:t>
            </a:r>
            <a:endParaRPr kumimoji="1" lang="ko-Kore-KR" altLang="en-US" sz="8000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DED77534-46EE-1BE1-0B5D-84BF33FD4563}"/>
              </a:ext>
            </a:extLst>
          </p:cNvPr>
          <p:cNvCxnSpPr>
            <a:cxnSpLocks/>
          </p:cNvCxnSpPr>
          <p:nvPr/>
        </p:nvCxnSpPr>
        <p:spPr>
          <a:xfrm>
            <a:off x="3352800" y="2705100"/>
            <a:ext cx="11582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B5D0855-E42A-B2EF-87C8-BF2589CA5BBA}"/>
              </a:ext>
            </a:extLst>
          </p:cNvPr>
          <p:cNvSpPr/>
          <p:nvPr/>
        </p:nvSpPr>
        <p:spPr>
          <a:xfrm>
            <a:off x="3543300" y="3086100"/>
            <a:ext cx="11201400" cy="72771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7F1A88D2-694D-CF8F-56D0-E8ADAB965771}"/>
              </a:ext>
            </a:extLst>
          </p:cNvPr>
          <p:cNvCxnSpPr/>
          <p:nvPr/>
        </p:nvCxnSpPr>
        <p:spPr>
          <a:xfrm>
            <a:off x="9144000" y="3314700"/>
            <a:ext cx="0" cy="681990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AF5D9C7F-0FFC-834F-B49D-C6A62E0B8F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161"/>
          <a:stretch/>
        </p:blipFill>
        <p:spPr>
          <a:xfrm>
            <a:off x="9402018" y="3579792"/>
            <a:ext cx="5084664" cy="648973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AA3D799-F4D0-D433-C5FC-47B8A33A4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95"/>
          <a:stretch/>
        </p:blipFill>
        <p:spPr>
          <a:xfrm>
            <a:off x="3687996" y="8439684"/>
            <a:ext cx="5311301" cy="1629847"/>
          </a:xfrm>
          <a:prstGeom prst="rect">
            <a:avLst/>
          </a:prstGeom>
        </p:spPr>
      </p:pic>
      <p:pic>
        <p:nvPicPr>
          <p:cNvPr id="21" name="그림 20" descr="텍스트, 사람, 남자, 화면이(가) 표시된 사진&#10;&#10;자동 생성된 설명">
            <a:extLst>
              <a:ext uri="{FF2B5EF4-FFF2-40B4-BE49-F238E27FC236}">
                <a16:creationId xmlns:a16="http://schemas.microsoft.com/office/drawing/2014/main" id="{6E6FF116-3BD4-AB75-CF84-CF631C38ACD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6296"/>
          <a:stretch/>
        </p:blipFill>
        <p:spPr>
          <a:xfrm>
            <a:off x="3687997" y="4730830"/>
            <a:ext cx="5311306" cy="35119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9E7B1EE-4872-22D4-1554-F26F3F8F8073}"/>
              </a:ext>
            </a:extLst>
          </p:cNvPr>
          <p:cNvSpPr txBox="1"/>
          <p:nvPr/>
        </p:nvSpPr>
        <p:spPr>
          <a:xfrm>
            <a:off x="3687998" y="3467100"/>
            <a:ext cx="46178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통역사 없어 아파도 참아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"…</a:t>
            </a:r>
          </a:p>
          <a:p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의료 수화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병원 전국 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곳뿐</a:t>
            </a:r>
            <a:endParaRPr lang="ko-KR" altLang="en-US" sz="2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2EB63E-A196-BA15-59D1-5DA6684C6541}"/>
              </a:ext>
            </a:extLst>
          </p:cNvPr>
          <p:cNvSpPr txBox="1"/>
          <p:nvPr/>
        </p:nvSpPr>
        <p:spPr>
          <a:xfrm>
            <a:off x="3718677" y="433724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bg1">
                    <a:lumMod val="50000"/>
                  </a:schemeClr>
                </a:solidFill>
              </a:rPr>
              <a:t>- JTBC 2018</a:t>
            </a:r>
            <a:endParaRPr kumimoji="1" lang="ko-Kore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966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수어</a:t>
            </a:r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 설명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162710" y="6103828"/>
            <a:ext cx="2588418" cy="80021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남성의</a:t>
            </a:r>
          </a:p>
          <a:p>
            <a:pPr algn="ctr"/>
            <a:r>
              <a:rPr lang="en-US" sz="23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뚜렷한 증가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9215" y="3122991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01.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개발 배경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9215" y="4941637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03.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개발 목표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9215" y="3963877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02 </a:t>
            </a:r>
            <a:r>
              <a:rPr lang="ko-KR" altLang="en-US" sz="3500" kern="0" spc="-400" dirty="0" err="1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수어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 설명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0" name="Object 5">
            <a:extLst>
              <a:ext uri="{FF2B5EF4-FFF2-40B4-BE49-F238E27FC236}">
                <a16:creationId xmlns:a16="http://schemas.microsoft.com/office/drawing/2014/main" id="{4D88023A-9D8D-E309-F3D5-24225187F2F1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개요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E12B25DE-FDF7-58CD-6963-B34C29426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5572" y="4070884"/>
            <a:ext cx="3534275" cy="3649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3DC5AC-97EF-59BA-A40E-0859B653CF1C}"/>
              </a:ext>
            </a:extLst>
          </p:cNvPr>
          <p:cNvSpPr txBox="1"/>
          <p:nvPr/>
        </p:nvSpPr>
        <p:spPr>
          <a:xfrm>
            <a:off x="5410200" y="4070884"/>
            <a:ext cx="77272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sz="2400" dirty="0"/>
              <a:t>수화는</a:t>
            </a:r>
            <a:r>
              <a:rPr kumimoji="1" lang="ko-KR" altLang="en-US" sz="2400"/>
              <a:t> </a:t>
            </a:r>
            <a:r>
              <a:rPr kumimoji="1" lang="ko-KR" altLang="en-US" sz="2400" dirty="0"/>
              <a:t>대부분 조사가 생략된다</a:t>
            </a:r>
            <a:r>
              <a:rPr kumimoji="1" lang="en-US" altLang="ko-KR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한가지 동작이 품사에 관계없이 사용된다</a:t>
            </a:r>
            <a:r>
              <a:rPr kumimoji="1" lang="en-US" altLang="ko-KR" sz="2400" dirty="0"/>
              <a:t>.</a:t>
            </a:r>
          </a:p>
          <a:p>
            <a:endParaRPr kumimoji="1" lang="en-US" altLang="ko-Kore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/>
              <a:t>수화는 시각언어이므로 손의 움직임과 얼굴표정</a:t>
            </a:r>
            <a:r>
              <a:rPr kumimoji="1" lang="en-US" altLang="ko-KR" sz="2400" dirty="0"/>
              <a:t>,</a:t>
            </a:r>
            <a:r>
              <a:rPr kumimoji="1" lang="ko-KR" altLang="en-US" sz="2400" dirty="0"/>
              <a:t> 몸짓과 같은 비수지신호를 사용하여 함께 표현하는 언어이다</a:t>
            </a:r>
            <a:r>
              <a:rPr kumimoji="1" lang="en-US" altLang="ko-KR" sz="2400" dirty="0"/>
              <a:t>.</a:t>
            </a:r>
          </a:p>
        </p:txBody>
      </p:sp>
      <p:sp>
        <p:nvSpPr>
          <p:cNvPr id="43" name="Object 5">
            <a:extLst>
              <a:ext uri="{FF2B5EF4-FFF2-40B4-BE49-F238E27FC236}">
                <a16:creationId xmlns:a16="http://schemas.microsoft.com/office/drawing/2014/main" id="{EA869A17-F540-6ACB-9AFB-90BDD7F81393}"/>
              </a:ext>
            </a:extLst>
          </p:cNvPr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개발 목표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1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519856" y="4152900"/>
            <a:ext cx="3586758" cy="3550191"/>
            <a:chOff x="5621283" y="6059245"/>
            <a:chExt cx="2351883" cy="233605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21283" y="6059245"/>
              <a:ext cx="2351883" cy="23360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33889" y="4153139"/>
            <a:ext cx="3586758" cy="3556194"/>
            <a:chOff x="12016040" y="6059245"/>
            <a:chExt cx="2351883" cy="23360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16040" y="6059245"/>
              <a:ext cx="2351883" cy="233605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97000" y="4152900"/>
            <a:ext cx="3586758" cy="3550191"/>
            <a:chOff x="14903150" y="6059245"/>
            <a:chExt cx="2351883" cy="233605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03150" y="6059245"/>
              <a:ext cx="2351883" cy="2336050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프로젝트 개요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48" name="Object 5">
            <a:extLst>
              <a:ext uri="{FF2B5EF4-FFF2-40B4-BE49-F238E27FC236}">
                <a16:creationId xmlns:a16="http://schemas.microsoft.com/office/drawing/2014/main" id="{267ABB30-32A5-BCC0-BBEA-0A946235A465}"/>
              </a:ext>
            </a:extLst>
          </p:cNvPr>
          <p:cNvSpPr txBox="1"/>
          <p:nvPr/>
        </p:nvSpPr>
        <p:spPr>
          <a:xfrm>
            <a:off x="589215" y="3122991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01.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개발 배경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1" name="Object 6">
            <a:extLst>
              <a:ext uri="{FF2B5EF4-FFF2-40B4-BE49-F238E27FC236}">
                <a16:creationId xmlns:a16="http://schemas.microsoft.com/office/drawing/2014/main" id="{78A21DE3-3BF9-B259-0849-CB6C4EC83EBC}"/>
              </a:ext>
            </a:extLst>
          </p:cNvPr>
          <p:cNvSpPr txBox="1"/>
          <p:nvPr/>
        </p:nvSpPr>
        <p:spPr>
          <a:xfrm>
            <a:off x="589215" y="3979634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수어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 설명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6" name="Object 8">
            <a:extLst>
              <a:ext uri="{FF2B5EF4-FFF2-40B4-BE49-F238E27FC236}">
                <a16:creationId xmlns:a16="http://schemas.microsoft.com/office/drawing/2014/main" id="{A404029F-DD4C-B96C-CCA3-F440F821337C}"/>
              </a:ext>
            </a:extLst>
          </p:cNvPr>
          <p:cNvSpPr txBox="1"/>
          <p:nvPr/>
        </p:nvSpPr>
        <p:spPr>
          <a:xfrm>
            <a:off x="589216" y="4820520"/>
            <a:ext cx="314630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03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개발 목표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0499692D-83B0-DD7C-6703-718CFE8086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688" y="4802007"/>
            <a:ext cx="2190162" cy="219016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173393FD-00C9-30F0-DC5A-49B75735B10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974277"/>
            <a:ext cx="1845623" cy="1845623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BCD73269-FF98-222B-27EF-2473BE0A09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567" y="4820520"/>
            <a:ext cx="1845623" cy="18456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AE0C32-C9F3-1FF1-D554-A310ABF1F098}"/>
              </a:ext>
            </a:extLst>
          </p:cNvPr>
          <p:cNvSpPr txBox="1"/>
          <p:nvPr/>
        </p:nvSpPr>
        <p:spPr>
          <a:xfrm>
            <a:off x="10527676" y="8163612"/>
            <a:ext cx="26097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실시간으로</a:t>
            </a:r>
            <a:r>
              <a:rPr kumimoji="1"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번역</a:t>
            </a:r>
            <a:endParaRPr kumimoji="1"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B3267F-3103-88C4-104D-CDEDC85A783A}"/>
              </a:ext>
            </a:extLst>
          </p:cNvPr>
          <p:cNvSpPr txBox="1"/>
          <p:nvPr/>
        </p:nvSpPr>
        <p:spPr>
          <a:xfrm>
            <a:off x="5496828" y="7994336"/>
            <a:ext cx="3584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지화가 아닌 </a:t>
            </a:r>
            <a:endParaRPr kumimoji="1"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수화를 통한 빠른 소통</a:t>
            </a:r>
            <a:endParaRPr kumimoji="1"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3381FA7-7D84-33D2-4142-F0E40C0D721C}"/>
              </a:ext>
            </a:extLst>
          </p:cNvPr>
          <p:cNvSpPr txBox="1"/>
          <p:nvPr/>
        </p:nvSpPr>
        <p:spPr>
          <a:xfrm>
            <a:off x="14423594" y="7994336"/>
            <a:ext cx="293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단어가 아닌 </a:t>
            </a:r>
            <a:endParaRPr kumimoji="1"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pPr algn="ctr"/>
            <a:r>
              <a:rPr kumimoji="1" lang="ko-KR" altLang="en-US" sz="22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문장으로 제공</a:t>
            </a:r>
            <a:endParaRPr kumimoji="1" lang="en-US" altLang="ko-KR" sz="22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55558" y="3360089"/>
            <a:ext cx="5038380" cy="37087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3500" kern="0" spc="2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0</a:t>
            </a:r>
            <a:r>
              <a:rPr lang="en-US" altLang="ko-KR" sz="23500" kern="0" spc="200" dirty="0">
                <a:solidFill>
                  <a:srgbClr val="FFFFFF"/>
                </a:solidFill>
                <a:latin typeface="Bebas Neue" pitchFamily="34" charset="0"/>
                <a:cs typeface="Bebas Neue" pitchFamily="34" charset="0"/>
              </a:rPr>
              <a:t>2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6036913" y="4914900"/>
            <a:ext cx="5164487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400" b="1" kern="0" spc="-2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개발 환경</a:t>
            </a:r>
            <a:endParaRPr lang="en-US" sz="3400" b="1" kern="0" spc="-2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5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4954394" y="5106869"/>
            <a:ext cx="2853359" cy="457421"/>
            <a:chOff x="4954394" y="5106869"/>
            <a:chExt cx="2853359" cy="457421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6200000">
              <a:off x="4954394" y="5106869"/>
              <a:ext cx="2853359" cy="4574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317897" y="5272538"/>
            <a:ext cx="2857678" cy="121765"/>
            <a:chOff x="9317897" y="5272538"/>
            <a:chExt cx="2857678" cy="1217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9317897" y="5272538"/>
              <a:ext cx="2857678" cy="12176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201400" y="4530178"/>
            <a:ext cx="3398134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01. 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사용 라이브러리</a:t>
            </a:r>
            <a:endParaRPr lang="en-US" altLang="ko-KR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endParaRPr lang="en-US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  <a:p>
            <a:r>
              <a:rPr 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02. </a:t>
            </a:r>
            <a:r>
              <a:rPr lang="ko-KR" altLang="en-US" sz="2800" kern="0" spc="-100" dirty="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4 Regular" pitchFamily="34" charset="0"/>
              </a:rPr>
              <a:t>데이터 수집</a:t>
            </a:r>
            <a:endParaRPr lang="en-US" altLang="ko-KR" sz="2800" kern="0" spc="-1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-Core Dream 4 Regular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664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00457" y="1073609"/>
            <a:ext cx="8394284" cy="10002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900" kern="0" spc="-8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사용 라이브러리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44" y="779471"/>
            <a:ext cx="200027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0</a:t>
            </a:r>
            <a:r>
              <a:rPr lang="en-US" altLang="ko-KR" sz="8400" kern="0" spc="-1000" dirty="0">
                <a:solidFill>
                  <a:srgbClr val="000000"/>
                </a:solidFill>
                <a:latin typeface="S-Core Dream 8 Heavy" pitchFamily="34" charset="0"/>
                <a:cs typeface="S-Core Dream 8 Heavy" pitchFamily="34" charset="0"/>
              </a:rPr>
              <a:t>2</a:t>
            </a:r>
            <a:endParaRPr lang="en-US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5378219" y="2356674"/>
            <a:ext cx="12450332" cy="43148"/>
            <a:chOff x="5378219" y="2356674"/>
            <a:chExt cx="12450332" cy="43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78219" y="2356674"/>
              <a:ext cx="12450332" cy="431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58343" y="639654"/>
            <a:ext cx="12520386" cy="313458"/>
            <a:chOff x="5358343" y="639654"/>
            <a:chExt cx="12520386" cy="31345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58343" y="639654"/>
              <a:ext cx="12520386" cy="313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23354" y="2221684"/>
            <a:ext cx="4407508" cy="313458"/>
            <a:chOff x="423354" y="2221684"/>
            <a:chExt cx="4407508" cy="31345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54" y="2221684"/>
              <a:ext cx="4407508" cy="3134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93037" y="5222544"/>
            <a:ext cx="9271840" cy="43148"/>
            <a:chOff x="493037" y="5222544"/>
            <a:chExt cx="9271840" cy="431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493037" y="5222544"/>
              <a:ext cx="9271840" cy="43148"/>
            </a:xfrm>
            <a:prstGeom prst="rect">
              <a:avLst/>
            </a:prstGeom>
          </p:spPr>
        </p:pic>
      </p:grpSp>
      <p:sp>
        <p:nvSpPr>
          <p:cNvPr id="46" name="Object 5">
            <a:extLst>
              <a:ext uri="{FF2B5EF4-FFF2-40B4-BE49-F238E27FC236}">
                <a16:creationId xmlns:a16="http://schemas.microsoft.com/office/drawing/2014/main" id="{CAA391C0-5440-51FC-95AC-ABED378E03EB}"/>
              </a:ext>
            </a:extLst>
          </p:cNvPr>
          <p:cNvSpPr txBox="1"/>
          <p:nvPr/>
        </p:nvSpPr>
        <p:spPr>
          <a:xfrm>
            <a:off x="1819990" y="1194766"/>
            <a:ext cx="3109565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개발 환경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9D564579-4FED-660C-2AB9-DF522526556E}"/>
              </a:ext>
            </a:extLst>
          </p:cNvPr>
          <p:cNvSpPr txBox="1"/>
          <p:nvPr/>
        </p:nvSpPr>
        <p:spPr>
          <a:xfrm>
            <a:off x="589215" y="3054554"/>
            <a:ext cx="4898413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01 </a:t>
            </a:r>
            <a:r>
              <a:rPr lang="ko-KR" altLang="en-US" sz="3500" kern="0" spc="-400" dirty="0">
                <a:solidFill>
                  <a:srgbClr val="3F5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8 Heavy" pitchFamily="34" charset="0"/>
              </a:rPr>
              <a:t>사용 라이브러리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E3384069-AB3D-64D5-5F2D-63B0980B282B}"/>
              </a:ext>
            </a:extLst>
          </p:cNvPr>
          <p:cNvSpPr txBox="1"/>
          <p:nvPr/>
        </p:nvSpPr>
        <p:spPr>
          <a:xfrm>
            <a:off x="589215" y="4069769"/>
            <a:ext cx="5285962" cy="5078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02 </a:t>
            </a:r>
            <a:r>
              <a:rPr lang="ko-KR" altLang="en-US" sz="2700" kern="0" spc="-300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-Core Dream 5 Medium" pitchFamily="34" charset="0"/>
              </a:rPr>
              <a:t>데이터 수집</a:t>
            </a:r>
            <a:endParaRPr lang="en-US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pic>
        <p:nvPicPr>
          <p:cNvPr id="30" name="Object 24">
            <a:extLst>
              <a:ext uri="{FF2B5EF4-FFF2-40B4-BE49-F238E27FC236}">
                <a16:creationId xmlns:a16="http://schemas.microsoft.com/office/drawing/2014/main" id="{F238FF09-1F7F-D255-90A8-B5ECD8059B4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59937" y="3543300"/>
            <a:ext cx="11736232" cy="4772398"/>
          </a:xfrm>
          <a:prstGeom prst="rect">
            <a:avLst/>
          </a:prstGeom>
        </p:spPr>
      </p:pic>
      <p:sp>
        <p:nvSpPr>
          <p:cNvPr id="35" name="Object 30">
            <a:extLst>
              <a:ext uri="{FF2B5EF4-FFF2-40B4-BE49-F238E27FC236}">
                <a16:creationId xmlns:a16="http://schemas.microsoft.com/office/drawing/2014/main" id="{D88ACCD2-AB59-29D5-3FC8-94289DB8172A}"/>
              </a:ext>
            </a:extLst>
          </p:cNvPr>
          <p:cNvSpPr txBox="1"/>
          <p:nvPr/>
        </p:nvSpPr>
        <p:spPr>
          <a:xfrm>
            <a:off x="6638610" y="3844130"/>
            <a:ext cx="211677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MediaPipe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grpSp>
        <p:nvGrpSpPr>
          <p:cNvPr id="49" name="그룹 1011">
            <a:extLst>
              <a:ext uri="{FF2B5EF4-FFF2-40B4-BE49-F238E27FC236}">
                <a16:creationId xmlns:a16="http://schemas.microsoft.com/office/drawing/2014/main" id="{8ADECB11-381F-7F51-FDF7-42DF0301EC89}"/>
              </a:ext>
            </a:extLst>
          </p:cNvPr>
          <p:cNvGrpSpPr/>
          <p:nvPr/>
        </p:nvGrpSpPr>
        <p:grpSpPr>
          <a:xfrm>
            <a:off x="8584743" y="6142194"/>
            <a:ext cx="2225711" cy="43200"/>
            <a:chOff x="6929867" y="7130716"/>
            <a:chExt cx="2225711" cy="43148"/>
          </a:xfrm>
        </p:grpSpPr>
        <p:pic>
          <p:nvPicPr>
            <p:cNvPr id="50" name="Object 47">
              <a:extLst>
                <a:ext uri="{FF2B5EF4-FFF2-40B4-BE49-F238E27FC236}">
                  <a16:creationId xmlns:a16="http://schemas.microsoft.com/office/drawing/2014/main" id="{03A35100-2DB6-3CC9-7D1E-862330E63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6929867" y="7130716"/>
              <a:ext cx="2225711" cy="43148"/>
            </a:xfrm>
            <a:prstGeom prst="rect">
              <a:avLst/>
            </a:prstGeom>
          </p:spPr>
        </p:pic>
      </p:grpSp>
      <p:grpSp>
        <p:nvGrpSpPr>
          <p:cNvPr id="55" name="그룹 1014">
            <a:extLst>
              <a:ext uri="{FF2B5EF4-FFF2-40B4-BE49-F238E27FC236}">
                <a16:creationId xmlns:a16="http://schemas.microsoft.com/office/drawing/2014/main" id="{CA6018F4-7400-8A52-1336-75A5A35D9B0F}"/>
              </a:ext>
            </a:extLst>
          </p:cNvPr>
          <p:cNvGrpSpPr/>
          <p:nvPr/>
        </p:nvGrpSpPr>
        <p:grpSpPr>
          <a:xfrm>
            <a:off x="12544815" y="6082382"/>
            <a:ext cx="2225711" cy="43148"/>
            <a:chOff x="13571905" y="7130716"/>
            <a:chExt cx="2225711" cy="43148"/>
          </a:xfrm>
        </p:grpSpPr>
        <p:pic>
          <p:nvPicPr>
            <p:cNvPr id="56" name="Object 56">
              <a:extLst>
                <a:ext uri="{FF2B5EF4-FFF2-40B4-BE49-F238E27FC236}">
                  <a16:creationId xmlns:a16="http://schemas.microsoft.com/office/drawing/2014/main" id="{10759CFE-28DD-578C-20EF-C7100E1A7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13571905" y="7130716"/>
              <a:ext cx="2225711" cy="43148"/>
            </a:xfrm>
            <a:prstGeom prst="rect">
              <a:avLst/>
            </a:prstGeom>
          </p:spPr>
        </p:pic>
      </p:grpSp>
      <p:pic>
        <p:nvPicPr>
          <p:cNvPr id="62" name="그림 61">
            <a:extLst>
              <a:ext uri="{FF2B5EF4-FFF2-40B4-BE49-F238E27FC236}">
                <a16:creationId xmlns:a16="http://schemas.microsoft.com/office/drawing/2014/main" id="{1934DAA3-2C71-9D24-C479-79B81A5C7D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4" b="14268"/>
          <a:stretch/>
        </p:blipFill>
        <p:spPr>
          <a:xfrm>
            <a:off x="6288431" y="5628697"/>
            <a:ext cx="2959100" cy="1173078"/>
          </a:xfrm>
          <a:prstGeom prst="rect">
            <a:avLst/>
          </a:prstGeom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6D6CDA27-E278-9456-532F-B713C7CD7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8578" y="5029201"/>
            <a:ext cx="2574690" cy="218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>
            <a:extLst>
              <a:ext uri="{FF2B5EF4-FFF2-40B4-BE49-F238E27FC236}">
                <a16:creationId xmlns:a16="http://schemas.microsoft.com/office/drawing/2014/main" id="{45BB519D-9FEB-4B52-E0F7-96DA5F873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0155" y="4991100"/>
            <a:ext cx="1891564" cy="19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Object 30">
            <a:extLst>
              <a:ext uri="{FF2B5EF4-FFF2-40B4-BE49-F238E27FC236}">
                <a16:creationId xmlns:a16="http://schemas.microsoft.com/office/drawing/2014/main" id="{F2C19073-A889-A481-21D0-3AD9DEF9C524}"/>
              </a:ext>
            </a:extLst>
          </p:cNvPr>
          <p:cNvSpPr txBox="1"/>
          <p:nvPr/>
        </p:nvSpPr>
        <p:spPr>
          <a:xfrm>
            <a:off x="10520205" y="3844130"/>
            <a:ext cx="211677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TensorFlow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66" name="Object 30">
            <a:extLst>
              <a:ext uri="{FF2B5EF4-FFF2-40B4-BE49-F238E27FC236}">
                <a16:creationId xmlns:a16="http://schemas.microsoft.com/office/drawing/2014/main" id="{E76635BA-7F0F-8415-0D65-266A55DC40E1}"/>
              </a:ext>
            </a:extLst>
          </p:cNvPr>
          <p:cNvSpPr txBox="1"/>
          <p:nvPr/>
        </p:nvSpPr>
        <p:spPr>
          <a:xfrm>
            <a:off x="14401800" y="3803384"/>
            <a:ext cx="211677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 err="1">
                <a:solidFill>
                  <a:srgbClr val="00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Pyqt</a:t>
            </a:r>
            <a:endParaRPr lang="en-US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2148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719</Words>
  <Application>Microsoft Office PowerPoint</Application>
  <PresentationFormat>사용자 지정</PresentationFormat>
  <Paragraphs>284</Paragraphs>
  <Slides>30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noto</vt:lpstr>
      <vt:lpstr>S-Core Dream 5 Medium</vt:lpstr>
      <vt:lpstr>S-Core Dream 8 Heavy</vt:lpstr>
      <vt:lpstr>NanumGothic</vt:lpstr>
      <vt:lpstr>Malgun Gothic</vt:lpstr>
      <vt:lpstr>Malgun Gothic</vt:lpstr>
      <vt:lpstr>배달의민족 한나는 열한살</vt:lpstr>
      <vt:lpstr>에스코어 드림 9 Black</vt:lpstr>
      <vt:lpstr>Arial</vt:lpstr>
      <vt:lpstr>Bebas Neue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용정</cp:lastModifiedBy>
  <cp:revision>16</cp:revision>
  <dcterms:created xsi:type="dcterms:W3CDTF">2022-05-28T20:21:47Z</dcterms:created>
  <dcterms:modified xsi:type="dcterms:W3CDTF">2022-05-29T12:48:25Z</dcterms:modified>
</cp:coreProperties>
</file>